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2" r:id="rId2"/>
    <p:sldId id="270" r:id="rId3"/>
    <p:sldId id="297" r:id="rId4"/>
    <p:sldId id="299" r:id="rId5"/>
    <p:sldId id="301" r:id="rId6"/>
    <p:sldId id="283" r:id="rId7"/>
    <p:sldId id="307" r:id="rId8"/>
    <p:sldId id="261" r:id="rId9"/>
    <p:sldId id="310" r:id="rId10"/>
    <p:sldId id="267" r:id="rId11"/>
    <p:sldId id="268" r:id="rId12"/>
    <p:sldId id="269" r:id="rId13"/>
    <p:sldId id="311" r:id="rId14"/>
    <p:sldId id="300" r:id="rId15"/>
    <p:sldId id="312" r:id="rId16"/>
    <p:sldId id="296" r:id="rId17"/>
    <p:sldId id="276" r:id="rId18"/>
    <p:sldId id="277" r:id="rId19"/>
    <p:sldId id="281" r:id="rId20"/>
    <p:sldId id="278" r:id="rId21"/>
    <p:sldId id="279" r:id="rId22"/>
    <p:sldId id="280" r:id="rId23"/>
    <p:sldId id="282" r:id="rId24"/>
    <p:sldId id="284" r:id="rId25"/>
    <p:sldId id="285" r:id="rId26"/>
    <p:sldId id="286" r:id="rId27"/>
    <p:sldId id="287" r:id="rId28"/>
    <p:sldId id="303" r:id="rId29"/>
    <p:sldId id="302" r:id="rId30"/>
    <p:sldId id="304" r:id="rId31"/>
    <p:sldId id="305" r:id="rId32"/>
    <p:sldId id="30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F99"/>
    <a:srgbClr val="5F5F5F"/>
    <a:srgbClr val="D9E2C2"/>
    <a:srgbClr val="000000"/>
    <a:srgbClr val="A8CCBF"/>
    <a:srgbClr val="F88D88"/>
    <a:srgbClr val="F5645D"/>
    <a:srgbClr val="F6716A"/>
    <a:srgbClr val="6BAB94"/>
    <a:srgbClr val="F28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8810" autoAdjust="0"/>
  </p:normalViewPr>
  <p:slideViewPr>
    <p:cSldViewPr snapToGrid="0">
      <p:cViewPr varScale="1">
        <p:scale>
          <a:sx n="101" d="100"/>
          <a:sy n="10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51F4-372C-4463-8761-6AD91B35C720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99240-9979-4E5E-ACA8-241CFE574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42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한국콘텐츠진흥원이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발표한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음악 이용자 실태조사’ 보고서에는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신종코로나 바이러스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감염증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음악 감상 시간이 늘었다고 답변한 비율이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71.5%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응답자의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88.3%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‘주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 이상’ 음악을 이용하는 것으로 나타났으며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 ‘거의 매일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듣는다’는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응답이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51.7%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가장 많습니다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음원 스트리밍 이용자 또한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63.5%, 2020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63.2%, 2021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63.2%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비슷한 추이를 보였습니다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음악 컨텐츠의 생산과 소비가 증가함에 따라 다양한 니즈를 가진 개인 이용자수가 증가하였고</a:t>
            </a:r>
            <a:r>
              <a:rPr lang="en-US" altLang="ko-KR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 이에 따라 개인 이용자의 취향에 맞춘 음악추천 서비스 플랫폼이 필요하다고 느껴 이 프로젝트를 기획하게 되었습니다</a:t>
            </a:r>
            <a:r>
              <a:rPr lang="en-US" altLang="ko-KR" sz="12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.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83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flask </a:t>
            </a:r>
            <a:r>
              <a:rPr lang="ko-KR" altLang="en-US" dirty="0"/>
              <a:t>서버가 </a:t>
            </a:r>
            <a:r>
              <a:rPr lang="en-US" altLang="ko-KR" dirty="0" err="1"/>
              <a:t>db</a:t>
            </a:r>
            <a:r>
              <a:rPr lang="ko-KR" altLang="en-US" dirty="0"/>
              <a:t>와 통신할 수 있게 해주는 </a:t>
            </a:r>
            <a:r>
              <a:rPr lang="en-US" altLang="ko-KR" dirty="0" err="1"/>
              <a:t>db</a:t>
            </a:r>
            <a:r>
              <a:rPr lang="ko-KR" altLang="en-US" dirty="0"/>
              <a:t>관련 </a:t>
            </a:r>
            <a:r>
              <a:rPr lang="en-US" altLang="ko-KR" dirty="0" err="1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Sqlarchemy</a:t>
            </a:r>
            <a:r>
              <a:rPr lang="en-US" altLang="ko-KR" dirty="0"/>
              <a:t> </a:t>
            </a:r>
            <a:r>
              <a:rPr lang="ko-KR" altLang="en-US" dirty="0"/>
              <a:t>모듈을 사용해 </a:t>
            </a:r>
            <a:r>
              <a:rPr lang="en-US" altLang="ko-KR" dirty="0" err="1"/>
              <a:t>mariadb</a:t>
            </a:r>
            <a:r>
              <a:rPr lang="ko-KR" altLang="en-US" dirty="0"/>
              <a:t>의 문법에 맞는 메소드를 호출해 여러 필요한 데이터형식을 정의 할 수 있었습니다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906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세션의 이미지 디렉토리 속성이 사용되는 이미지 컨트롤러 입니다</a:t>
            </a:r>
            <a:endParaRPr lang="en-US" altLang="ko-KR" dirty="0"/>
          </a:p>
          <a:p>
            <a:r>
              <a:rPr lang="ko-KR" altLang="en-US" dirty="0"/>
              <a:t>가장 왼쪽은 사용자가 이미지를 업로드하면 </a:t>
            </a:r>
            <a:r>
              <a:rPr lang="en-US" altLang="ko-KR" dirty="0"/>
              <a:t>ai</a:t>
            </a:r>
            <a:r>
              <a:rPr lang="ko-KR" altLang="en-US" dirty="0"/>
              <a:t>모델이 인식 할 수 있게 이미지를 </a:t>
            </a:r>
            <a:endParaRPr lang="en-US" altLang="ko-KR" dirty="0"/>
          </a:p>
          <a:p>
            <a:r>
              <a:rPr lang="ko-KR" altLang="en-US" dirty="0"/>
              <a:t>전처리화 시키고 사용자세션의 </a:t>
            </a:r>
            <a:r>
              <a:rPr lang="en-US" altLang="ko-KR" dirty="0"/>
              <a:t>id </a:t>
            </a:r>
            <a:r>
              <a:rPr lang="ko-KR" altLang="en-US" dirty="0"/>
              <a:t>속성이 해당 이미지의 디렉토리 이름으로 생성됩니다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가장 위는 해당 이미지 디렉토리 경로를 세션에 다시 저장해</a:t>
            </a:r>
            <a:r>
              <a:rPr lang="en-US" altLang="ko-KR" dirty="0"/>
              <a:t> </a:t>
            </a:r>
            <a:r>
              <a:rPr lang="ko-KR" altLang="en-US" dirty="0"/>
              <a:t>사용할 수 있게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마지막은 그 세션 속성값을 받아서 </a:t>
            </a:r>
            <a:r>
              <a:rPr lang="ko-KR" altLang="en-US" dirty="0" err="1"/>
              <a:t>전처리화된</a:t>
            </a:r>
            <a:r>
              <a:rPr lang="ko-KR" altLang="en-US" dirty="0"/>
              <a:t> 꽃 이미지를 불러 온 뒤 학습시킨 이미지 모델에 집어넣어 </a:t>
            </a:r>
            <a:endParaRPr lang="en-US" altLang="ko-KR" dirty="0"/>
          </a:p>
          <a:p>
            <a:r>
              <a:rPr lang="ko-KR" altLang="en-US" dirty="0"/>
              <a:t>가장 유사한 꽃의 </a:t>
            </a:r>
            <a:r>
              <a:rPr lang="en-US" altLang="ko-KR" dirty="0"/>
              <a:t>id</a:t>
            </a:r>
            <a:r>
              <a:rPr lang="ko-KR" altLang="en-US" dirty="0"/>
              <a:t>값을 도출해주는 메소드입니다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688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플라스크 </a:t>
            </a:r>
            <a:r>
              <a:rPr lang="ko-KR" altLang="en-US" dirty="0" err="1"/>
              <a:t>라우트</a:t>
            </a:r>
            <a:r>
              <a:rPr lang="ko-KR" altLang="en-US" dirty="0"/>
              <a:t> 정의에서 앞서 말씀드린 세션기능이 꼭 필요한 곳입니다  </a:t>
            </a:r>
            <a:endParaRPr lang="en-US" altLang="ko-KR" dirty="0"/>
          </a:p>
          <a:p>
            <a:r>
              <a:rPr lang="ko-KR" altLang="en-US" dirty="0"/>
              <a:t>주어진 세션의 속성값으로 이미지를 업로드 하거나 바로 이전에 보여드린 메소드를 호출해 </a:t>
            </a:r>
            <a:endParaRPr lang="en-US" altLang="ko-KR" dirty="0"/>
          </a:p>
          <a:p>
            <a:r>
              <a:rPr lang="ko-KR" altLang="en-US" dirty="0"/>
              <a:t>꽃 이미지를 예상해서 해당 정보를 보여주는 페이지로 넘기고</a:t>
            </a:r>
            <a:endParaRPr lang="en-US" altLang="ko-KR" dirty="0"/>
          </a:p>
          <a:p>
            <a:r>
              <a:rPr lang="ko-KR" altLang="en-US" dirty="0"/>
              <a:t>필요한 데이터를 전송해주는 </a:t>
            </a:r>
            <a:r>
              <a:rPr lang="ko-KR" altLang="en-US" dirty="0" err="1"/>
              <a:t>라우트입니다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1764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꽃에 맞는 노래를 추천 받을 수 있는 과정은 두가지로 나눌 수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첫번째는 내가 원하는 꽃을 선택하면 </a:t>
            </a:r>
            <a:r>
              <a:rPr lang="en-US" altLang="ko-KR" dirty="0"/>
              <a:t>DB</a:t>
            </a:r>
            <a:r>
              <a:rPr lang="ko-KR" altLang="en-US" dirty="0"/>
              <a:t>에서 해당 꽃과 매치된 노래를 찾아 그 꽃과 어울리는 노래를 추천해 주는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두번째는 꽃 사진을 업로드하면 </a:t>
            </a:r>
            <a:r>
              <a:rPr lang="en-US" altLang="ko-KR" dirty="0"/>
              <a:t>29</a:t>
            </a:r>
            <a:r>
              <a:rPr lang="ko-KR" altLang="en-US" dirty="0"/>
              <a:t>개 종을 학습한 모델이 꽃을 판별하고</a:t>
            </a:r>
            <a:r>
              <a:rPr lang="en-US" altLang="ko-KR" dirty="0"/>
              <a:t>, DB</a:t>
            </a:r>
            <a:r>
              <a:rPr lang="ko-KR" altLang="en-US" dirty="0"/>
              <a:t>에서 해당 꽃과 매치된 노래를 찾아 그 꽃과 어울리는 노래를 추천해 주는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5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꽃과 어울리는 노래가 어떻게 매칭 되었는지 알아보겠습니다</a:t>
            </a:r>
            <a:r>
              <a:rPr lang="en-US" altLang="ko-KR" dirty="0"/>
              <a:t>. </a:t>
            </a:r>
            <a:r>
              <a:rPr lang="ko-KR" altLang="en-US" dirty="0"/>
              <a:t>먼저 멜론에서 노래 제목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발매일</a:t>
            </a:r>
            <a:r>
              <a:rPr lang="en-US" altLang="ko-KR" dirty="0"/>
              <a:t>, </a:t>
            </a:r>
            <a:r>
              <a:rPr lang="ko-KR" altLang="en-US" dirty="0"/>
              <a:t>가사를 크롤링해서 불필요한 장르를 필터링하고</a:t>
            </a:r>
            <a:endParaRPr lang="en-US" altLang="ko-KR" dirty="0"/>
          </a:p>
          <a:p>
            <a:r>
              <a:rPr lang="ko-KR" altLang="en-US" dirty="0"/>
              <a:t>보다 정확한 매치를 위해 한글과 영어를 분리해줍니다</a:t>
            </a:r>
            <a:r>
              <a:rPr lang="en-US" altLang="ko-KR" dirty="0"/>
              <a:t>. </a:t>
            </a:r>
            <a:r>
              <a:rPr lang="ko-KR" altLang="en-US" dirty="0"/>
              <a:t>이 과정을 통해 총 </a:t>
            </a:r>
            <a:r>
              <a:rPr lang="en-US" altLang="ko-KR" dirty="0"/>
              <a:t>4426</a:t>
            </a:r>
            <a:r>
              <a:rPr lang="ko-KR" altLang="en-US" dirty="0"/>
              <a:t>개의 노래가 남았습니다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97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가사를 자연어 처리 해주는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형태소 분석을 위해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ko-KR" altLang="en-US" dirty="0"/>
              <a:t>패키지를 사용하였는데</a:t>
            </a:r>
            <a:r>
              <a:rPr lang="en-US" altLang="ko-KR" dirty="0"/>
              <a:t>, </a:t>
            </a:r>
            <a:r>
              <a:rPr lang="en-US" altLang="ko-KR" dirty="0" err="1"/>
              <a:t>KoNLPy</a:t>
            </a:r>
            <a:r>
              <a:rPr lang="ko-KR" altLang="en-US" dirty="0"/>
              <a:t>에서 제공하는 형태소 분석기 중 </a:t>
            </a:r>
            <a:r>
              <a:rPr lang="ko-KR" altLang="en-US" dirty="0" err="1"/>
              <a:t>한나눔</a:t>
            </a:r>
            <a:r>
              <a:rPr lang="en-US" altLang="ko-KR" dirty="0"/>
              <a:t>, </a:t>
            </a:r>
            <a:r>
              <a:rPr lang="ko-KR" altLang="en-US" dirty="0" err="1"/>
              <a:t>코모란</a:t>
            </a:r>
            <a:r>
              <a:rPr lang="en-US" altLang="ko-KR" dirty="0"/>
              <a:t>, </a:t>
            </a:r>
            <a:r>
              <a:rPr lang="ko-KR" altLang="en-US" dirty="0"/>
              <a:t>꼬꼬마를 비교분석 하였는데</a:t>
            </a:r>
            <a:endParaRPr lang="en-US" altLang="ko-KR" dirty="0"/>
          </a:p>
          <a:p>
            <a:r>
              <a:rPr lang="ko-KR" altLang="en-US" dirty="0"/>
              <a:t>모든 노래를 돌리는데 실행시간은 </a:t>
            </a:r>
            <a:r>
              <a:rPr lang="ko-KR" altLang="en-US" dirty="0" err="1"/>
              <a:t>코모란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분 </a:t>
            </a:r>
            <a:r>
              <a:rPr lang="en-US" altLang="ko-KR" dirty="0"/>
              <a:t>11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한나눔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2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꼬꼬마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분 </a:t>
            </a:r>
            <a:r>
              <a:rPr lang="en-US" altLang="ko-KR" dirty="0"/>
              <a:t>37</a:t>
            </a:r>
            <a:r>
              <a:rPr lang="ko-KR" altLang="en-US" dirty="0"/>
              <a:t>초 순으로 길었고</a:t>
            </a:r>
            <a:endParaRPr lang="en-US" altLang="ko-KR" dirty="0"/>
          </a:p>
          <a:p>
            <a:r>
              <a:rPr lang="ko-KR" altLang="en-US" dirty="0"/>
              <a:t>형태소 분석 결과는 꼼꼼하게 분석하지 못한 </a:t>
            </a:r>
            <a:r>
              <a:rPr lang="ko-KR" altLang="en-US" dirty="0" err="1"/>
              <a:t>한나눔과는</a:t>
            </a:r>
            <a:r>
              <a:rPr lang="ko-KR" altLang="en-US" dirty="0"/>
              <a:t> 다르게 꼬꼬마는 너무 자세하게 분석하여서 속도가 가장 빠르고 분석의 정확도도 적당한 </a:t>
            </a:r>
            <a:r>
              <a:rPr lang="ko-KR" altLang="en-US" dirty="0" err="1"/>
              <a:t>코모란을</a:t>
            </a:r>
            <a:r>
              <a:rPr lang="ko-KR" altLang="en-US" dirty="0"/>
              <a:t> 선택하였습니다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KoNLPy</a:t>
            </a:r>
            <a:r>
              <a:rPr lang="en-US" altLang="ko-KR" dirty="0"/>
              <a:t>: </a:t>
            </a:r>
            <a:r>
              <a:rPr lang="ko-KR" altLang="en-US" dirty="0"/>
              <a:t>한국어 정보처리를 위한 </a:t>
            </a:r>
            <a:r>
              <a:rPr lang="ko-KR" altLang="en-US" dirty="0" err="1"/>
              <a:t>파이썬</a:t>
            </a:r>
            <a:r>
              <a:rPr lang="ko-KR" altLang="en-US" dirty="0"/>
              <a:t> 패키지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토큰화</a:t>
            </a:r>
            <a:r>
              <a:rPr lang="en-US" altLang="ko-KR" dirty="0"/>
              <a:t>: </a:t>
            </a:r>
            <a:r>
              <a:rPr lang="ko-KR" altLang="en-US" dirty="0"/>
              <a:t>주어진 텍스트를 단어 또는 문자 단위로 자르는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66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00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Word2Vec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단어를 벡터로 변환해줍니다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비숫한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위치에서 등장하는 단어들은 비슷한 의미를 가진다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라는 가정하에 만들어진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분산표현을 통해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단어가 많아져도 저차원벡터를 가지고 다차원 공간에 벡터화해서 유사성을 표현할 수 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63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13877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꽃 이미지를 수집하긴 했지만 종류별 이미지 수의 차이가 크게 났습니다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적은 이미지 양으로 인한 과적합을 막고 모델의 정확도를 높이기 위해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ImageDataGenerator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이미지를 증강시켰습니다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8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VGG16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모델은 커널 사이즈를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x 3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고정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하였는데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커널 사이즈가 크면 이미지 사이즈 축소가 급격하게 이루어져 깊은 층 만들기가 어렵고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 개수와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필요하기 때문입니다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그림을 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적용함으로써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추상화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시킬수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5x5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추상화도 시킬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파라미터 수도 더 적습니다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3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프론트는 플라스크 라이브러리를 사용하였고</a:t>
            </a:r>
            <a:endParaRPr lang="en-US" altLang="ko-KR" dirty="0"/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 err="1"/>
              <a:t>aws</a:t>
            </a:r>
            <a:r>
              <a:rPr lang="en-US" altLang="ko-KR" dirty="0"/>
              <a:t>, </a:t>
            </a:r>
            <a:r>
              <a:rPr lang="ko-KR" altLang="en-US" dirty="0"/>
              <a:t>아마존 </a:t>
            </a:r>
            <a:r>
              <a:rPr lang="en-US" altLang="ko-KR" dirty="0"/>
              <a:t>ec2, DB</a:t>
            </a:r>
            <a:r>
              <a:rPr lang="ko-KR" altLang="en-US" dirty="0"/>
              <a:t>엔 마리아 </a:t>
            </a:r>
            <a:r>
              <a:rPr lang="en-US" altLang="ko-KR" dirty="0"/>
              <a:t>DB</a:t>
            </a:r>
            <a:r>
              <a:rPr lang="ko-KR" altLang="en-US" dirty="0"/>
              <a:t>를 사용하였고 </a:t>
            </a:r>
            <a:r>
              <a:rPr lang="en-US" altLang="ko-KR" dirty="0"/>
              <a:t>docker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개발언어는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사용하였고 그 외 개발환경은 </a:t>
            </a:r>
            <a:r>
              <a:rPr lang="en-US" altLang="ko-KR" dirty="0" err="1"/>
              <a:t>VSCode</a:t>
            </a:r>
            <a:r>
              <a:rPr lang="en-US" altLang="ko-KR" dirty="0"/>
              <a:t>, </a:t>
            </a:r>
            <a:r>
              <a:rPr lang="ko-KR" altLang="en-US" dirty="0"/>
              <a:t>주피터노트북을 사용하였고</a:t>
            </a:r>
            <a:endParaRPr lang="en-US" altLang="ko-KR" dirty="0"/>
          </a:p>
          <a:p>
            <a:r>
              <a:rPr lang="ko-KR" altLang="en-US" dirty="0"/>
              <a:t>라이브러리는 </a:t>
            </a:r>
            <a:r>
              <a:rPr lang="ko-KR" altLang="en-US" dirty="0" err="1"/>
              <a:t>텐서플로우와</a:t>
            </a:r>
            <a:r>
              <a:rPr lang="ko-KR" altLang="en-US" dirty="0"/>
              <a:t> </a:t>
            </a:r>
            <a:r>
              <a:rPr lang="ko-KR" altLang="en-US" dirty="0" err="1"/>
              <a:t>케라스가</a:t>
            </a:r>
            <a:r>
              <a:rPr lang="ko-KR" altLang="en-US" dirty="0"/>
              <a:t> 사용되었습니다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96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13877</a:t>
            </a:r>
            <a:r>
              <a:rPr lang="ko-KR" altLang="en-US" dirty="0"/>
              <a:t>개의 이미지 중 </a:t>
            </a:r>
            <a:r>
              <a:rPr lang="en-US" altLang="ko-KR" dirty="0"/>
              <a:t>70%</a:t>
            </a:r>
            <a:r>
              <a:rPr lang="ko-KR" altLang="en-US" dirty="0"/>
              <a:t>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9727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학습되었으며 나머지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검증으로 사용되었습니다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히든레이어의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활성화함수는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렐루함수를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사용하였으며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아웃풋 레이어의 출력은 꽃의 종 수인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활성화함수는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 클래스 분류 모델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 때 사용하는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사용하였습니다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00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다중 클래스 분류이기에 손실함수는 </a:t>
            </a:r>
            <a:r>
              <a:rPr lang="ko-KR" altLang="en-US" dirty="0" err="1"/>
              <a:t>카테고리컬</a:t>
            </a:r>
            <a:r>
              <a:rPr lang="ko-KR" altLang="en-US" dirty="0"/>
              <a:t> </a:t>
            </a:r>
            <a:r>
              <a:rPr lang="ko-KR" altLang="en-US" dirty="0" err="1"/>
              <a:t>크로센트로피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06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보완할 점의 첫번째는 추천 기준의 </a:t>
            </a:r>
            <a:r>
              <a:rPr lang="ko-KR" altLang="en-US" dirty="0" err="1"/>
              <a:t>부족함입니다</a:t>
            </a:r>
            <a:r>
              <a:rPr lang="en-US" altLang="ko-KR" dirty="0"/>
              <a:t>. </a:t>
            </a:r>
            <a:r>
              <a:rPr lang="ko-KR" altLang="en-US" dirty="0"/>
              <a:t>노래를 </a:t>
            </a:r>
            <a:r>
              <a:rPr lang="ko-KR" altLang="en-US" dirty="0" err="1"/>
              <a:t>크롤링</a:t>
            </a:r>
            <a:r>
              <a:rPr lang="ko-KR" altLang="en-US" dirty="0"/>
              <a:t> 해올 때 좋아요 수를 </a:t>
            </a:r>
            <a:r>
              <a:rPr lang="ko-KR" altLang="en-US" dirty="0" err="1"/>
              <a:t>크롤링</a:t>
            </a:r>
            <a:r>
              <a:rPr lang="ko-KR" altLang="en-US" dirty="0"/>
              <a:t> 해오지 않아 마지막으로 노래를 추천해줄 때 좋아요 기준이 아닌 랜덤으로 노래를 추천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데이터 양의 차이가 큰 것입니다</a:t>
            </a:r>
            <a:r>
              <a:rPr lang="en-US" altLang="ko-KR" dirty="0"/>
              <a:t>. </a:t>
            </a:r>
            <a:r>
              <a:rPr lang="ko-KR" altLang="en-US" dirty="0"/>
              <a:t>해바라기의 경우는 이미지가 </a:t>
            </a:r>
            <a:r>
              <a:rPr lang="en-US" altLang="ko-KR" dirty="0"/>
              <a:t>1000</a:t>
            </a:r>
            <a:r>
              <a:rPr lang="ko-KR" altLang="en-US" dirty="0"/>
              <a:t>개가 넘지만</a:t>
            </a:r>
            <a:r>
              <a:rPr lang="en-US" altLang="ko-KR" dirty="0"/>
              <a:t>, </a:t>
            </a:r>
            <a:r>
              <a:rPr lang="ko-KR" altLang="en-US" dirty="0" err="1"/>
              <a:t>프리지아의</a:t>
            </a:r>
            <a:r>
              <a:rPr lang="ko-KR" altLang="en-US" dirty="0"/>
              <a:t> 경우는 </a:t>
            </a:r>
            <a:r>
              <a:rPr lang="en-US" altLang="ko-KR" dirty="0"/>
              <a:t>60</a:t>
            </a:r>
            <a:r>
              <a:rPr lang="ko-KR" altLang="en-US" dirty="0"/>
              <a:t>여개 밖에 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증강을 하더라도 학습 데이터의 수가 턱없이 적은 꽃이 있어 다음엔 꽃의 종류별로 데이터를 일정하게 수집해 모델의 정확도를 높이고자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99240-9979-4E5E-ACA8-241CFE574B0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4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e3b6ff419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ce3b6ff419_1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저희가 기획한 프로젝트가 음악추천서비스인 만큼 아주 많은 양의 음악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테이터를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수집했어야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했습니다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fontAlgn="base"/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다행히도 멜론이란 음악 스트리밍 사이트가 곡정보를 보여주는 페이지의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url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을 간단하게 만들어서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코드를 짜는데 큰 어려움은 없었습니다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fontAlgn="base"/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하지만 멜론 사이트가 엄청 방대한 범위의 음악을 취급하기 때문에</a:t>
            </a:r>
            <a:r>
              <a:rPr lang="ko-KR" altLang="en-US" sz="1200" b="0" i="0" u="none" strike="noStrike" cap="none" baseline="0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실제로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크롤링을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진행하면 비주류 음악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예를 들어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불교음악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가톨릭음악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광고음악 등 특히 해외음악들까지 무분별하게 수집이 되었고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게다가 음악 정보에 가사가 존재해야 꽃말과 함께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학습을 시킬 수 있는데 가사조차 존재하지 않은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음악정보가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매우 많았습니다 그래서 약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1000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건의 음악 정보를 수집한다고 하면 그중 유의미한 데이터는 적게는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건에서 많게는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300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건까지밖에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건질 수 가 없었습니다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dirty="0"/>
          </a:p>
        </p:txBody>
      </p:sp>
      <p:sp>
        <p:nvSpPr>
          <p:cNvPr id="379" name="Google Shape;379;g1ce3b6ff419_1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e3b6ff419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정확한 추천 알고리즘을 설계하기 위해서는 </a:t>
            </a:r>
            <a:r>
              <a:rPr lang="ko-KR" altLang="en-US" dirty="0" err="1"/>
              <a:t>많은양의</a:t>
            </a:r>
            <a:r>
              <a:rPr lang="ko-KR" altLang="en-US" dirty="0"/>
              <a:t> 음악 데이터가 필요 했는데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수집한 데이터의 양이 목표로 한 기준치보다 한참 못 미쳐서 웹서비스의 개발 방향에도 영향을 미치게 됐습니다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</a:t>
            </a:r>
            <a:r>
              <a:rPr lang="ko-KR" altLang="en-US" baseline="0" dirty="0"/>
              <a:t>서버를 통해서 </a:t>
            </a:r>
            <a:r>
              <a:rPr lang="ko-KR" altLang="en-US" dirty="0"/>
              <a:t>데이터를 대량으로 한꺼번에 저장하기 용이하게 하고 그에 따른 추천 알고리즘 또한 지속적으로 보완 할 수 있도록</a:t>
            </a:r>
            <a:r>
              <a:rPr lang="ko-KR" altLang="en-US" baseline="0" dirty="0"/>
              <a:t> 계획하게 되었습니다</a:t>
            </a:r>
            <a:endParaRPr dirty="0"/>
          </a:p>
        </p:txBody>
      </p:sp>
      <p:sp>
        <p:nvSpPr>
          <p:cNvPr id="387" name="Google Shape;387;g1ce3b6ff41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e3b6ff4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ce3b6ff41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저희 웹프로젝트는 웹호스팅까지 </a:t>
            </a:r>
            <a:r>
              <a:rPr lang="ko-KR" altLang="en-US" dirty="0" err="1"/>
              <a:t>완료하는것이</a:t>
            </a:r>
            <a:r>
              <a:rPr lang="ko-KR" altLang="en-US" dirty="0"/>
              <a:t> 목표였습니다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원래는 무료로 웹 호스팅을 해주는 사이트에서 서버를 올리고 구글 파이어베이스라는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연동까지 해서 웹 개발을 진행하려 했는데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Ai</a:t>
            </a:r>
            <a:r>
              <a:rPr lang="en-US" baseline="0" dirty="0"/>
              <a:t> </a:t>
            </a:r>
            <a:r>
              <a:rPr lang="ko-KR" altLang="en-US" baseline="0" dirty="0"/>
              <a:t>모델과 데이터</a:t>
            </a:r>
            <a:r>
              <a:rPr lang="en-US" altLang="ko-KR" baseline="0" dirty="0"/>
              <a:t>,</a:t>
            </a:r>
            <a:r>
              <a:rPr lang="ko-KR" altLang="en-US" baseline="0" dirty="0"/>
              <a:t> 각종 관련 모듈 등을 얹다 보니 용량이 무료 호스팅으로 할 수 없는 수준까지 되어서 </a:t>
            </a:r>
            <a:r>
              <a:rPr lang="en-US" altLang="ko-KR" baseline="0" dirty="0"/>
              <a:t>30gb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스토리지를</a:t>
            </a:r>
            <a:r>
              <a:rPr lang="ko-KR" altLang="en-US" baseline="0" dirty="0"/>
              <a:t> 무료로 제공하는 </a:t>
            </a:r>
            <a:r>
              <a:rPr lang="en-US" altLang="ko-KR" baseline="0" dirty="0" err="1"/>
              <a:t>aws</a:t>
            </a:r>
            <a:r>
              <a:rPr lang="en-US" altLang="ko-KR" baseline="0" dirty="0"/>
              <a:t> </a:t>
            </a:r>
            <a:r>
              <a:rPr lang="ko-KR" altLang="en-US" baseline="0" dirty="0"/>
              <a:t>클라우드 서버에 호스팅하게 되었습니다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진행 도중 프로젝트의 멘토를 담당하셨던 분이 클라우드 업계 종사자 분이셨고 </a:t>
            </a:r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ko-KR" altLang="en-US" dirty="0" err="1"/>
              <a:t>클라우드</a:t>
            </a:r>
            <a:r>
              <a:rPr lang="ko-KR" altLang="en-US" dirty="0"/>
              <a:t> 서버에 호스팅을 </a:t>
            </a:r>
            <a:r>
              <a:rPr lang="ko-KR" altLang="en-US" dirty="0" err="1"/>
              <a:t>할꺼면</a:t>
            </a:r>
            <a:r>
              <a:rPr lang="ko-KR" altLang="en-US" dirty="0"/>
              <a:t> </a:t>
            </a:r>
            <a:r>
              <a:rPr lang="ko-KR" altLang="en-US" dirty="0" err="1"/>
              <a:t>도커를</a:t>
            </a:r>
            <a:r>
              <a:rPr lang="ko-KR" altLang="en-US" dirty="0"/>
              <a:t> 사용해보는게 </a:t>
            </a:r>
            <a:r>
              <a:rPr lang="ko-KR" altLang="en-US" dirty="0" err="1"/>
              <a:t>어떻게냐고</a:t>
            </a:r>
            <a:r>
              <a:rPr lang="ko-KR" altLang="en-US" dirty="0"/>
              <a:t> 제안을 하셨습니다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익혀두면 실무에서 도움이 되고 </a:t>
            </a:r>
            <a:r>
              <a:rPr lang="ko-KR" altLang="en-US" dirty="0" err="1"/>
              <a:t>배우는것</a:t>
            </a:r>
            <a:r>
              <a:rPr lang="ko-KR" altLang="en-US" dirty="0"/>
              <a:t> 자체도 </a:t>
            </a:r>
            <a:r>
              <a:rPr lang="ko-KR" altLang="en-US" dirty="0" err="1"/>
              <a:t>재밌는</a:t>
            </a:r>
            <a:r>
              <a:rPr lang="ko-KR" altLang="en-US" dirty="0"/>
              <a:t> 경험이 </a:t>
            </a:r>
            <a:r>
              <a:rPr lang="ko-KR" altLang="en-US" dirty="0" err="1"/>
              <a:t>될거라고</a:t>
            </a:r>
            <a:r>
              <a:rPr lang="ko-KR" altLang="en-US" dirty="0"/>
              <a:t> 말씀하셔서 </a:t>
            </a:r>
            <a:r>
              <a:rPr lang="ko-KR" altLang="en-US" dirty="0" err="1"/>
              <a:t>도커로</a:t>
            </a:r>
            <a:r>
              <a:rPr lang="ko-KR" altLang="en-US" dirty="0"/>
              <a:t> </a:t>
            </a:r>
            <a:r>
              <a:rPr lang="ko-KR" altLang="en-US" dirty="0" err="1"/>
              <a:t>웹서비스와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각각 </a:t>
            </a:r>
            <a:r>
              <a:rPr lang="ko-KR" altLang="en-US" dirty="0" err="1"/>
              <a:t>컨테이너화</a:t>
            </a:r>
            <a:r>
              <a:rPr lang="ko-KR" altLang="en-US" dirty="0"/>
              <a:t> 시켜서 호스팅을 하도록 계획하게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도커는</a:t>
            </a:r>
            <a:r>
              <a:rPr lang="ko-KR" altLang="en-US" dirty="0"/>
              <a:t> 삭제되거나</a:t>
            </a:r>
            <a:r>
              <a:rPr lang="ko-KR" altLang="en-US" baseline="0" dirty="0"/>
              <a:t> 멈추면 새로 저장한 데이터를 </a:t>
            </a:r>
            <a:r>
              <a:rPr lang="ko-KR" altLang="en-US" baseline="0" dirty="0" err="1"/>
              <a:t>로컬머신에서</a:t>
            </a:r>
            <a:r>
              <a:rPr lang="ko-KR" altLang="en-US" baseline="0" dirty="0"/>
              <a:t> 접근할 수가 없는</a:t>
            </a:r>
            <a:r>
              <a:rPr lang="ko-KR" altLang="en-US" dirty="0"/>
              <a:t> 독립적인 환경이지만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도커의</a:t>
            </a:r>
            <a:r>
              <a:rPr lang="ko-KR" altLang="en-US" dirty="0"/>
              <a:t> </a:t>
            </a:r>
            <a:r>
              <a:rPr lang="en-US" altLang="ko-KR" dirty="0"/>
              <a:t>bind mount</a:t>
            </a:r>
            <a:r>
              <a:rPr lang="ko-KR" altLang="en-US" dirty="0"/>
              <a:t>라는 디렉터리 링크 기능을 이용해</a:t>
            </a:r>
            <a:r>
              <a:rPr lang="en-US" altLang="ko-KR" dirty="0"/>
              <a:t>, </a:t>
            </a:r>
            <a:r>
              <a:rPr lang="ko-KR" altLang="en-US" dirty="0"/>
              <a:t>데이터를 서로 교환하고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도커의</a:t>
            </a:r>
            <a:r>
              <a:rPr lang="ko-KR" altLang="en-US" dirty="0"/>
              <a:t> 데이터 휘발성을 방지하도록 설계했습니다</a:t>
            </a:r>
            <a:r>
              <a:rPr lang="en-US" altLang="ko-KR" dirty="0"/>
              <a:t>. </a:t>
            </a:r>
          </a:p>
        </p:txBody>
      </p:sp>
      <p:sp>
        <p:nvSpPr>
          <p:cNvPr id="145" name="Google Shape;145;g1ce3b6ff41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e3b6ff419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도커가</a:t>
            </a:r>
            <a:r>
              <a:rPr lang="ko-KR" altLang="en-US" dirty="0"/>
              <a:t> 뭔지 간략하게 </a:t>
            </a:r>
            <a:r>
              <a:rPr lang="ko-KR" altLang="en-US" dirty="0" err="1"/>
              <a:t>설명드리겠습니다</a:t>
            </a:r>
            <a:r>
              <a:rPr lang="ko-KR" altLang="en-US" dirty="0"/>
              <a:t> </a:t>
            </a:r>
            <a:r>
              <a:rPr lang="ko-KR" altLang="en-US" dirty="0" err="1"/>
              <a:t>도커로</a:t>
            </a:r>
            <a:r>
              <a:rPr lang="ko-KR" altLang="en-US" dirty="0"/>
              <a:t> </a:t>
            </a:r>
            <a:r>
              <a:rPr lang="ko-KR" altLang="en-US" dirty="0" err="1"/>
              <a:t>만들수</a:t>
            </a:r>
            <a:r>
              <a:rPr lang="ko-KR" altLang="en-US" dirty="0"/>
              <a:t> 있는 컨테이너는 일종의 </a:t>
            </a:r>
            <a:r>
              <a:rPr lang="ko-KR" altLang="en-US" dirty="0" err="1"/>
              <a:t>가상환경이며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도커파일로</a:t>
            </a:r>
            <a:r>
              <a:rPr lang="ko-KR" altLang="en-US" dirty="0"/>
              <a:t> 정의된 </a:t>
            </a:r>
            <a:r>
              <a:rPr lang="ko-KR" altLang="en-US" dirty="0" err="1"/>
              <a:t>도커</a:t>
            </a:r>
            <a:r>
              <a:rPr lang="ko-KR" altLang="en-US" dirty="0"/>
              <a:t> 이미지파일로 여러 개의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컨테이너를 생성할 수 </a:t>
            </a:r>
            <a:r>
              <a:rPr lang="ko-KR" altLang="en-US" dirty="0" err="1"/>
              <a:t>있는것이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딱 클래스의 </a:t>
            </a:r>
            <a:r>
              <a:rPr lang="ko-KR" altLang="en-US" dirty="0" err="1"/>
              <a:t>객체생성</a:t>
            </a:r>
            <a:r>
              <a:rPr lang="ko-KR" altLang="en-US" dirty="0"/>
              <a:t> 관계와 매우 흡사한 구조입니다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왼쪽 위는 </a:t>
            </a:r>
            <a:r>
              <a:rPr lang="ko-KR" altLang="en-US" dirty="0" err="1"/>
              <a:t>도커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즉 클래스를 정의하는 </a:t>
            </a:r>
            <a:r>
              <a:rPr lang="ko-KR" altLang="en-US" dirty="0" err="1"/>
              <a:t>도커</a:t>
            </a:r>
            <a:r>
              <a:rPr lang="ko-KR" altLang="en-US" dirty="0"/>
              <a:t> 파일이고 그로 인해 생성된 </a:t>
            </a:r>
            <a:r>
              <a:rPr lang="ko-KR" altLang="en-US" dirty="0" err="1"/>
              <a:t>도커이미지</a:t>
            </a:r>
            <a:r>
              <a:rPr lang="ko-KR" altLang="en-US" dirty="0"/>
              <a:t> 파일이 </a:t>
            </a:r>
            <a:r>
              <a:rPr lang="ko-KR" altLang="en-US" dirty="0" err="1"/>
              <a:t>여기보시면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최종적으로 개발된 </a:t>
            </a:r>
            <a:r>
              <a:rPr lang="ko-KR" altLang="en-US" dirty="0" err="1"/>
              <a:t>웹서비스의</a:t>
            </a:r>
            <a:r>
              <a:rPr lang="ko-KR" altLang="en-US" dirty="0"/>
              <a:t> 이미지 파일이 대략 </a:t>
            </a:r>
            <a:r>
              <a:rPr lang="en-US" altLang="ko-KR" dirty="0"/>
              <a:t>5</a:t>
            </a:r>
            <a:r>
              <a:rPr lang="ko-KR" altLang="en-US" dirty="0" err="1"/>
              <a:t>기가정도</a:t>
            </a:r>
            <a:r>
              <a:rPr lang="ko-KR" altLang="en-US" dirty="0"/>
              <a:t> </a:t>
            </a:r>
            <a:r>
              <a:rPr lang="ko-KR" altLang="en-US" dirty="0" err="1"/>
              <a:t>하는것을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하단에 생성된 각 컨테이너가 로컬 호스트와 서로 통신 할 수 있도록 열어놓은 포트를 확인 할 수 있습니다</a:t>
            </a:r>
            <a:endParaRPr lang="en-US" altLang="ko-KR" dirty="0"/>
          </a:p>
        </p:txBody>
      </p:sp>
      <p:sp>
        <p:nvSpPr>
          <p:cNvPr id="181" name="Google Shape;181;g1ce3b6ff41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e3b6ff419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여기보시면</a:t>
            </a:r>
            <a:r>
              <a:rPr lang="ko-KR" altLang="en-US" dirty="0"/>
              <a:t> 클라이언트가 </a:t>
            </a:r>
            <a:r>
              <a:rPr lang="ko-KR" altLang="en-US" dirty="0" err="1"/>
              <a:t>로컬머신에</a:t>
            </a:r>
            <a:r>
              <a:rPr lang="ko-KR" altLang="en-US" dirty="0"/>
              <a:t> 접속을 시도하고 각 컨테이너에서 정의해 놓은 </a:t>
            </a:r>
            <a:r>
              <a:rPr lang="ko-KR" altLang="en-US" dirty="0" err="1"/>
              <a:t>포트번호로</a:t>
            </a:r>
            <a:r>
              <a:rPr lang="ko-KR" altLang="en-US" dirty="0"/>
              <a:t> 데이터 통신이 </a:t>
            </a:r>
            <a:r>
              <a:rPr lang="ko-KR" altLang="en-US" dirty="0" err="1"/>
              <a:t>이루어지는것을</a:t>
            </a:r>
            <a:r>
              <a:rPr lang="ko-KR" altLang="en-US" dirty="0"/>
              <a:t> 볼 수 있습니다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Aws</a:t>
            </a:r>
            <a:r>
              <a:rPr lang="en-US" baseline="0" dirty="0"/>
              <a:t> </a:t>
            </a:r>
            <a:r>
              <a:rPr lang="ko-KR" altLang="en-US" baseline="0" dirty="0"/>
              <a:t>서버의 </a:t>
            </a:r>
            <a:r>
              <a:rPr lang="en-US" dirty="0"/>
              <a:t>5000</a:t>
            </a:r>
            <a:r>
              <a:rPr lang="ko-KR" altLang="en-US" dirty="0"/>
              <a:t>번 포트로 접속을 하면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도커로</a:t>
            </a:r>
            <a:r>
              <a:rPr lang="ko-KR" altLang="en-US" baseline="0" dirty="0"/>
              <a:t>  </a:t>
            </a:r>
            <a:r>
              <a:rPr lang="ko-KR" altLang="en-US" baseline="0" dirty="0" err="1"/>
              <a:t>웹서비스</a:t>
            </a:r>
            <a:r>
              <a:rPr lang="ko-KR" altLang="en-US" baseline="0" dirty="0"/>
              <a:t> 컨테이너를 생성할 </a:t>
            </a:r>
            <a:r>
              <a:rPr lang="ko-KR" altLang="en-US" baseline="0" dirty="0" err="1"/>
              <a:t>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맵핑시켜놓은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5000</a:t>
            </a:r>
            <a:r>
              <a:rPr lang="ko-KR" altLang="en-US" baseline="0" dirty="0"/>
              <a:t>번으로 연결이 됩니다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그러면 다시 </a:t>
            </a:r>
            <a:r>
              <a:rPr lang="ko-KR" altLang="en-US" dirty="0" err="1"/>
              <a:t>웹서비스</a:t>
            </a:r>
            <a:r>
              <a:rPr lang="ko-KR" altLang="en-US" dirty="0"/>
              <a:t> 안에서 설정해놓은 </a:t>
            </a:r>
            <a:r>
              <a:rPr lang="en-US" altLang="ko-KR" dirty="0" err="1"/>
              <a:t>db</a:t>
            </a:r>
            <a:r>
              <a:rPr lang="ko-KR" altLang="en-US" dirty="0"/>
              <a:t>의 </a:t>
            </a:r>
            <a:r>
              <a:rPr lang="ko-KR" altLang="en-US" dirty="0" err="1"/>
              <a:t>정보을</a:t>
            </a:r>
            <a:r>
              <a:rPr lang="ko-KR" altLang="en-US" dirty="0"/>
              <a:t> 통해 포트 </a:t>
            </a:r>
            <a:r>
              <a:rPr lang="en-US" altLang="ko-KR" dirty="0"/>
              <a:t>3306</a:t>
            </a:r>
            <a:r>
              <a:rPr lang="ko-KR" altLang="en-US" dirty="0"/>
              <a:t>번으로 접속을 하게 됩니다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여기서 중요한점은 컨테이너는 자체의 고유 </a:t>
            </a:r>
            <a:r>
              <a:rPr lang="en-US" altLang="ko-KR" dirty="0" err="1"/>
              <a:t>ip</a:t>
            </a:r>
            <a:r>
              <a:rPr lang="ko-KR" altLang="en-US" dirty="0"/>
              <a:t>를 갖고 있어서 웹서버 컨테이너에서 </a:t>
            </a:r>
            <a:r>
              <a:rPr lang="en-US" altLang="ko-KR" dirty="0" err="1"/>
              <a:t>db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번호를 </a:t>
            </a:r>
            <a:r>
              <a:rPr lang="en-US" altLang="ko-KR" dirty="0"/>
              <a:t>localhost</a:t>
            </a:r>
            <a:r>
              <a:rPr lang="ko-KR" altLang="en-US" dirty="0"/>
              <a:t>로 설정하면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컨테이너 자신의 </a:t>
            </a:r>
            <a:r>
              <a:rPr lang="en-US" altLang="ko-KR" dirty="0" err="1"/>
              <a:t>ip</a:t>
            </a:r>
            <a:r>
              <a:rPr lang="ko-KR" altLang="en-US" dirty="0"/>
              <a:t>를 지칭하기 때문에 </a:t>
            </a:r>
            <a:r>
              <a:rPr lang="ko-KR" altLang="en-US" dirty="0" err="1"/>
              <a:t>로컬머신의</a:t>
            </a:r>
            <a:r>
              <a:rPr lang="ko-KR" altLang="en-US" dirty="0"/>
              <a:t> </a:t>
            </a:r>
            <a:r>
              <a:rPr lang="en-US" altLang="ko-KR" dirty="0" err="1"/>
              <a:t>privateip</a:t>
            </a:r>
            <a:r>
              <a:rPr lang="ko-KR" altLang="en-US" dirty="0"/>
              <a:t>로 </a:t>
            </a:r>
            <a:r>
              <a:rPr lang="ko-KR" altLang="en-US" dirty="0" err="1"/>
              <a:t>설정해야합니다</a:t>
            </a:r>
            <a:endParaRPr lang="en-US" altLang="ko-KR" dirty="0"/>
          </a:p>
        </p:txBody>
      </p:sp>
      <p:sp>
        <p:nvSpPr>
          <p:cNvPr id="221" name="Google Shape;221;g1ce3b6ff419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e3b6ff419_1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웹서비스에 따로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구현하지 않았습니다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대신 플라스크에서 제공하는 세션을 사용해서 각 기능이 데이터를 전달할 수 있도록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 </a:t>
            </a:r>
            <a:r>
              <a:rPr lang="ko-KR" altLang="en-US" dirty="0" err="1"/>
              <a:t>기능쪽에선</a:t>
            </a:r>
            <a:r>
              <a:rPr lang="ko-KR" altLang="en-US" dirty="0"/>
              <a:t> 관리자페이지에서 데이터를 가공하거나 수정하기위해 </a:t>
            </a:r>
            <a:r>
              <a:rPr lang="en-US" altLang="ko-KR" dirty="0"/>
              <a:t>admin </a:t>
            </a:r>
            <a:r>
              <a:rPr lang="ko-KR" altLang="en-US" dirty="0"/>
              <a:t>권한을 할당하고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 유저의 </a:t>
            </a:r>
            <a:r>
              <a:rPr lang="ko-KR" altLang="en-US" dirty="0" err="1"/>
              <a:t>기능쪽에선</a:t>
            </a:r>
            <a:r>
              <a:rPr lang="ko-KR" altLang="en-US" dirty="0"/>
              <a:t> 세션을 </a:t>
            </a:r>
            <a:r>
              <a:rPr lang="ko-KR" altLang="en-US" dirty="0" err="1"/>
              <a:t>부여받을</a:t>
            </a:r>
            <a:r>
              <a:rPr lang="ko-KR" altLang="en-US" dirty="0"/>
              <a:t> 때 그 시간을 고유 </a:t>
            </a:r>
            <a:r>
              <a:rPr lang="en-US" altLang="ko-KR" dirty="0"/>
              <a:t>id</a:t>
            </a:r>
            <a:r>
              <a:rPr lang="ko-KR" altLang="en-US" dirty="0"/>
              <a:t>로 가지며 각 유저들이 이미지 예측 기반 추천 알고리즘 기능을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사용하기 위해 이미지를 업로드 </a:t>
            </a:r>
            <a:r>
              <a:rPr lang="ko-KR" altLang="en-US" dirty="0" err="1"/>
              <a:t>할때</a:t>
            </a:r>
            <a:r>
              <a:rPr lang="ko-KR" altLang="en-US" dirty="0"/>
              <a:t> 고유의 디렉터리 경로를 가지도록 세션의 속성을 부여했습니다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또한 세션이 삭제 </a:t>
            </a:r>
            <a:r>
              <a:rPr lang="ko-KR" altLang="en-US" dirty="0" err="1"/>
              <a:t>될때</a:t>
            </a:r>
            <a:r>
              <a:rPr lang="ko-KR" altLang="en-US" dirty="0"/>
              <a:t> 자동으로 해당 이미지 디렉토리가 삭제되도록 했습니다</a:t>
            </a:r>
            <a:endParaRPr dirty="0"/>
          </a:p>
        </p:txBody>
      </p:sp>
      <p:sp>
        <p:nvSpPr>
          <p:cNvPr id="248" name="Google Shape;248;g1ce3b6ff41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e3b6ff419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관리자 로그인을 통해 세션에 관리자 권한 속성을 </a:t>
            </a:r>
            <a:r>
              <a:rPr lang="ko-KR" altLang="en-US" dirty="0" err="1"/>
              <a:t>부여받으면</a:t>
            </a:r>
            <a:r>
              <a:rPr lang="ko-KR" altLang="en-US" dirty="0"/>
              <a:t> 관리자 페이지에 접속 할 수 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g1ce3b6ff419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07052-2C86-4E1A-A67B-3932825E1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CE83D8-2976-4A89-9983-B1E4C68B0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97FAF-DE75-4B69-905A-701FF82F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C98D3-4713-4157-8BDD-3478C158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A1B1A-4D8C-4C8D-BCF6-D3B61BC7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82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1120E-4DC0-474B-923F-AE000784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571FE-4977-4E63-A167-4A56A3612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DD3EE-6113-4300-8E9B-AE5A85F4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1863B-CF1F-4FA2-B71D-50079DF9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1AFD8-112F-4CD3-96C1-D4FE1C80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7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2B5A6D-D243-4283-8930-629D36B24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2D80DB-938F-4354-AED4-B088148DA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4B256-9018-4CB5-8197-2DEE9E42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40276-BD54-41C2-B253-D06E6A31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9DC14-AD9F-4A82-97E2-D7B479D7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9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BB9EB-6266-4DFF-9569-570EE69F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37813-ACA4-48C7-8BDF-4146BDF2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88783-EB0B-4CE0-B0E3-F21C22A69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C62B2-D984-429B-B8A4-8267F0F7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941D0-9B01-4244-8B28-C2B214E8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1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FF4C6-9340-4D1D-B062-6DEBC15A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661B2-4B56-4F2C-A362-DDB99933F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469FC-7ABF-4258-98A8-6F80256E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65ED5-8653-48DA-A3F4-1352FF42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451EE-6A7F-4B3B-A20D-2E80A367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99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750FE-7914-4C6C-879D-45A2DCB0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F5620-4DA8-4EE3-B782-3A6DA467E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4E45E4-DDCA-4D9C-961C-2168BA060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D1DBD-7E21-4408-83B2-7B1C7480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F7B56B-1DCF-4FCF-B75E-59637560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F4446F-7AD2-4764-8044-D651DC16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4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02695-FD2A-4E4D-BF90-F0DC8D87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C4899A-824B-4499-9764-88174CB5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C0AD41-63D4-4C3F-8A52-1E336A874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4C5302-1823-41BA-993C-21BDAA083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6E135B-92B4-4F46-BAC9-DA830439E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2116D5-8C24-4370-8666-C4DA6AB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788518-5B29-45D1-97F3-C82223D3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4294D-6234-4876-A675-E1048F85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5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C2782-B2DA-4BB2-8A97-25DA34B5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747369-9BE8-41E0-A955-2884EF89C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AF43D5-F53C-4027-B383-7F2E3CC0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A201C4-2C07-4874-9529-25325ADC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7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A1459C-A219-4B2C-8FBD-9386251F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FA69DE-D193-460B-9B03-BD8CE955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01B2D-BBB2-4A4A-99AC-1B6C05D5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9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8D09B-3DBB-4D2B-9F6C-1F053740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6CBCD-7CC3-4A04-B314-C14032B42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995DB3-10BD-4B6F-B6B0-9A2A50F71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AE39AB-65C0-4F66-B9F9-82198FF5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A1A58A-0F58-459B-A67F-98AD0683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CBC5E-4B70-4575-9E3A-B1D9F4E2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0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1C33E-615C-4AE3-A476-E11B8337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0E3E33-E717-45D6-87F7-26A4D6ECF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828DA-798D-4BD4-AD33-A9EF21796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00395-4CBC-4891-8926-E446976A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D26C72-EF5E-48A3-AB07-518FBB65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0F5FA6-B9E5-4C9F-AE0A-FCEC2200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3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16BA10-BB67-4ADD-9CE8-F5429AA8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F2D5F-7CAE-4B0E-87ED-46595F2FC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19CC1-AE79-49C5-BFD1-A9D47BFA2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5007-70E2-4A42-9E57-25B1D5F50F18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6DE52-96D5-4C88-B384-637F6DEE3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54AE9-5DEA-44E4-BEB0-01E560A59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BB378-0451-40B3-A27A-5F3C174A9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5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54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.svg"/><Relationship Id="rId5" Type="http://schemas.openxmlformats.org/officeDocument/2006/relationships/image" Target="../media/image52.svg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10B2C9F-748D-4D68-9328-D16388B3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78" y="282448"/>
            <a:ext cx="7943314" cy="627397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19C9719-1783-47FF-B660-6F38C4031FDF}"/>
              </a:ext>
            </a:extLst>
          </p:cNvPr>
          <p:cNvGrpSpPr/>
          <p:nvPr/>
        </p:nvGrpSpPr>
        <p:grpSpPr>
          <a:xfrm>
            <a:off x="11229405" y="5516088"/>
            <a:ext cx="818112" cy="1235524"/>
            <a:chOff x="5949149" y="3112289"/>
            <a:chExt cx="1068551" cy="1616600"/>
          </a:xfrm>
        </p:grpSpPr>
        <p:pic>
          <p:nvPicPr>
            <p:cNvPr id="14" name="그래픽 13" descr="높은 음자리표">
              <a:extLst>
                <a:ext uri="{FF2B5EF4-FFF2-40B4-BE49-F238E27FC236}">
                  <a16:creationId xmlns:a16="http://schemas.microsoft.com/office/drawing/2014/main" id="{DD4F0EE3-44DE-4200-A147-FB7873F3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3049" y="3831425"/>
              <a:ext cx="780750" cy="883588"/>
            </a:xfrm>
            <a:prstGeom prst="rect">
              <a:avLst/>
            </a:prstGeom>
          </p:spPr>
        </p:pic>
        <p:pic>
          <p:nvPicPr>
            <p:cNvPr id="17" name="그래픽 16" descr="저음 음자리표">
              <a:extLst>
                <a:ext uri="{FF2B5EF4-FFF2-40B4-BE49-F238E27FC236}">
                  <a16:creationId xmlns:a16="http://schemas.microsoft.com/office/drawing/2014/main" id="{60513B29-F519-483A-85DF-84AC07CC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44488">
              <a:off x="6515467" y="4289019"/>
              <a:ext cx="423149" cy="423149"/>
            </a:xfrm>
            <a:prstGeom prst="rect">
              <a:avLst/>
            </a:prstGeom>
          </p:spPr>
        </p:pic>
        <p:pic>
          <p:nvPicPr>
            <p:cNvPr id="19" name="그래픽 18" descr="저음 음자리표">
              <a:extLst>
                <a:ext uri="{FF2B5EF4-FFF2-40B4-BE49-F238E27FC236}">
                  <a16:creationId xmlns:a16="http://schemas.microsoft.com/office/drawing/2014/main" id="{89738AB8-809B-4196-BFEF-9EC8C6F98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075009" flipH="1">
              <a:off x="5989947" y="4305740"/>
              <a:ext cx="423149" cy="423149"/>
            </a:xfrm>
            <a:prstGeom prst="rect">
              <a:avLst/>
            </a:prstGeom>
          </p:spPr>
        </p:pic>
        <p:pic>
          <p:nvPicPr>
            <p:cNvPr id="26" name="그래픽 25" descr="줄기가 없는 꽃">
              <a:extLst>
                <a:ext uri="{FF2B5EF4-FFF2-40B4-BE49-F238E27FC236}">
                  <a16:creationId xmlns:a16="http://schemas.microsoft.com/office/drawing/2014/main" id="{9AE0B01E-9B57-43BD-9984-CDB842E6D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12150">
              <a:off x="5949149" y="3112289"/>
              <a:ext cx="1068551" cy="106855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5A465E-49BE-428F-B567-7EE0E3ADE2CB}"/>
              </a:ext>
            </a:extLst>
          </p:cNvPr>
          <p:cNvSpPr txBox="1"/>
          <p:nvPr/>
        </p:nvSpPr>
        <p:spPr>
          <a:xfrm>
            <a:off x="2416629" y="2047763"/>
            <a:ext cx="3936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pc="980" dirty="0" err="1">
                <a:latin typeface="Ink Free" panose="03080402000500000000" pitchFamily="66" charset="0"/>
                <a:ea typeface="LG Smart UI Regular" panose="020B0500000101010101" pitchFamily="50" charset="-127"/>
              </a:rPr>
              <a:t>Flosic</a:t>
            </a:r>
            <a:endParaRPr lang="ko-KR" altLang="en-US" sz="9600" spc="980" dirty="0">
              <a:latin typeface="Ink Free" panose="03080402000500000000" pitchFamily="66" charset="0"/>
              <a:ea typeface="LG Smart UI Regular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EFF24-26C3-42DA-9541-21D2DA658212}"/>
              </a:ext>
            </a:extLst>
          </p:cNvPr>
          <p:cNvSpPr txBox="1"/>
          <p:nvPr/>
        </p:nvSpPr>
        <p:spPr>
          <a:xfrm>
            <a:off x="9418443" y="5786816"/>
            <a:ext cx="1970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임주엽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최대호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박소현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유균우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544CB-0B5E-4E4D-8D1C-BD077E983432}"/>
              </a:ext>
            </a:extLst>
          </p:cNvPr>
          <p:cNvSpPr txBox="1"/>
          <p:nvPr/>
        </p:nvSpPr>
        <p:spPr>
          <a:xfrm>
            <a:off x="2416629" y="3432757"/>
            <a:ext cx="37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꽃을 구별하여 어울리는 노래 추천</a:t>
            </a:r>
          </a:p>
        </p:txBody>
      </p:sp>
    </p:spTree>
    <p:extLst>
      <p:ext uri="{BB962C8B-B14F-4D97-AF65-F5344CB8AC3E}">
        <p14:creationId xmlns:p14="http://schemas.microsoft.com/office/powerpoint/2010/main" val="69394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e3b6ff419_1_70"/>
          <p:cNvSpPr/>
          <p:nvPr/>
        </p:nvSpPr>
        <p:spPr>
          <a:xfrm>
            <a:off x="5857604" y="1358332"/>
            <a:ext cx="2373620" cy="259175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1ce3b6ff419_1_70" descr="Docker란 무엇입니까? | A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397" y="1141395"/>
            <a:ext cx="1116037" cy="501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ce3b6ff419_1_70"/>
          <p:cNvSpPr/>
          <p:nvPr/>
        </p:nvSpPr>
        <p:spPr>
          <a:xfrm>
            <a:off x="831534" y="1336687"/>
            <a:ext cx="2373620" cy="270739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g1ce3b6ff419_1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061" y="1107241"/>
            <a:ext cx="637812" cy="61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ce3b6ff419_1_70" descr="Docker란 무엇입니까? | AW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352" y="1151829"/>
            <a:ext cx="1116037" cy="501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ce3b6ff419_1_70"/>
          <p:cNvSpPr/>
          <p:nvPr/>
        </p:nvSpPr>
        <p:spPr>
          <a:xfrm>
            <a:off x="122133" y="351348"/>
            <a:ext cx="9494478" cy="631658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ㅋ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9" name="Google Shape;229;g1ce3b6ff419_1_70" descr="클라우드 서비스 | 클라우드 컴퓨팅 솔루션| Amazon Web Servic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2737" y="-14725"/>
            <a:ext cx="2221363" cy="11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ce3b6ff419_1_70"/>
          <p:cNvSpPr txBox="1"/>
          <p:nvPr/>
        </p:nvSpPr>
        <p:spPr>
          <a:xfrm>
            <a:off x="6251496" y="2391420"/>
            <a:ext cx="18402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ce3b6ff419_1_70"/>
          <p:cNvSpPr txBox="1"/>
          <p:nvPr/>
        </p:nvSpPr>
        <p:spPr>
          <a:xfrm>
            <a:off x="1728297" y="2456861"/>
            <a:ext cx="11160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1ce3b6ff419_1_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37889" y="2456861"/>
            <a:ext cx="1536182" cy="14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ce3b6ff419_1_70"/>
          <p:cNvSpPr/>
          <p:nvPr/>
        </p:nvSpPr>
        <p:spPr>
          <a:xfrm>
            <a:off x="8649872" y="4540707"/>
            <a:ext cx="1849942" cy="117341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PublicIPs: 13.209.156.204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5000번 포트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ce3b6ff419_1_70"/>
          <p:cNvSpPr/>
          <p:nvPr/>
        </p:nvSpPr>
        <p:spPr>
          <a:xfrm>
            <a:off x="3564200" y="4600856"/>
            <a:ext cx="1849942" cy="1173410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PrivateIPs: 172.31.40.169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3306번 포트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g1ce3b6ff419_1_70"/>
          <p:cNvCxnSpPr>
            <a:stCxn id="233" idx="1"/>
            <a:endCxn id="223" idx="2"/>
          </p:cNvCxnSpPr>
          <p:nvPr/>
        </p:nvCxnSpPr>
        <p:spPr>
          <a:xfrm rot="10800000">
            <a:off x="7044272" y="3950212"/>
            <a:ext cx="1605600" cy="117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g1ce3b6ff419_1_70"/>
          <p:cNvCxnSpPr>
            <a:stCxn id="232" idx="2"/>
            <a:endCxn id="233" idx="3"/>
          </p:cNvCxnSpPr>
          <p:nvPr/>
        </p:nvCxnSpPr>
        <p:spPr>
          <a:xfrm flipH="1">
            <a:off x="10499780" y="3927360"/>
            <a:ext cx="706200" cy="120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g1ce3b6ff419_1_70"/>
          <p:cNvCxnSpPr>
            <a:stCxn id="223" idx="2"/>
            <a:endCxn id="234" idx="3"/>
          </p:cNvCxnSpPr>
          <p:nvPr/>
        </p:nvCxnSpPr>
        <p:spPr>
          <a:xfrm flipH="1">
            <a:off x="5414214" y="3950085"/>
            <a:ext cx="1630200" cy="123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g1ce3b6ff419_1_70"/>
          <p:cNvCxnSpPr>
            <a:stCxn id="234" idx="1"/>
            <a:endCxn id="225" idx="2"/>
          </p:cNvCxnSpPr>
          <p:nvPr/>
        </p:nvCxnSpPr>
        <p:spPr>
          <a:xfrm rot="10800000">
            <a:off x="2018300" y="4043961"/>
            <a:ext cx="1545900" cy="114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39" name="Google Shape;239;g1ce3b6ff419_1_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9326" y="3463540"/>
            <a:ext cx="2310176" cy="45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ce3b6ff419_1_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595" y="3192110"/>
            <a:ext cx="2289523" cy="80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ce3b6ff419_1_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33102" y="4894586"/>
            <a:ext cx="3168813" cy="155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ce3b6ff419_1_7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45999" y="4101633"/>
            <a:ext cx="2057687" cy="23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ce3b6ff419_1_70"/>
          <p:cNvSpPr txBox="1"/>
          <p:nvPr/>
        </p:nvSpPr>
        <p:spPr>
          <a:xfrm>
            <a:off x="10034910" y="1336687"/>
            <a:ext cx="223415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클라이언트와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컨테이너들의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 과정</a:t>
            </a:r>
            <a:endParaRPr dirty="0"/>
          </a:p>
        </p:txBody>
      </p:sp>
      <p:cxnSp>
        <p:nvCxnSpPr>
          <p:cNvPr id="244" name="Google Shape;244;g1ce3b6ff419_1_70"/>
          <p:cNvCxnSpPr>
            <a:stCxn id="225" idx="3"/>
            <a:endCxn id="223" idx="1"/>
          </p:cNvCxnSpPr>
          <p:nvPr/>
        </p:nvCxnSpPr>
        <p:spPr>
          <a:xfrm rot="10800000" flipH="1">
            <a:off x="3205154" y="2654084"/>
            <a:ext cx="2652600" cy="36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45" name="Google Shape;245;g1ce3b6ff419_1_7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08703" y="4360058"/>
            <a:ext cx="2368322" cy="15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7;g1ce3b6ff419_1_0">
            <a:extLst>
              <a:ext uri="{FF2B5EF4-FFF2-40B4-BE49-F238E27FC236}">
                <a16:creationId xmlns:a16="http://schemas.microsoft.com/office/drawing/2014/main" id="{998A82D4-853E-AFA8-D9A7-AAD6463E752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r="12640"/>
          <a:stretch/>
        </p:blipFill>
        <p:spPr>
          <a:xfrm rot="-5400000">
            <a:off x="7819407" y="63975"/>
            <a:ext cx="1239175" cy="1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4;g1ce3b6ff419_1_0">
            <a:extLst>
              <a:ext uri="{FF2B5EF4-FFF2-40B4-BE49-F238E27FC236}">
                <a16:creationId xmlns:a16="http://schemas.microsoft.com/office/drawing/2014/main" id="{8495D471-CB26-B0B8-D5A3-78131E726D94}"/>
              </a:ext>
            </a:extLst>
          </p:cNvPr>
          <p:cNvSpPr txBox="1"/>
          <p:nvPr/>
        </p:nvSpPr>
        <p:spPr>
          <a:xfrm>
            <a:off x="8690530" y="587473"/>
            <a:ext cx="3440100" cy="52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웹서비스 운용 구조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178;g1ce3b6ff419_1_0">
            <a:extLst>
              <a:ext uri="{FF2B5EF4-FFF2-40B4-BE49-F238E27FC236}">
                <a16:creationId xmlns:a16="http://schemas.microsoft.com/office/drawing/2014/main" id="{24A19EF8-C8B9-CFBD-875E-DD3CF751E901}"/>
              </a:ext>
            </a:extLst>
          </p:cNvPr>
          <p:cNvCxnSpPr/>
          <p:nvPr/>
        </p:nvCxnSpPr>
        <p:spPr>
          <a:xfrm rot="10800000" flipH="1">
            <a:off x="8822557" y="1098640"/>
            <a:ext cx="3014100" cy="6900"/>
          </a:xfrm>
          <a:prstGeom prst="straightConnector1">
            <a:avLst/>
          </a:prstGeom>
          <a:noFill/>
          <a:ln w="9525" cap="flat" cmpd="sng">
            <a:solidFill>
              <a:srgbClr val="75AF99"/>
            </a:solidFill>
            <a:prstDash val="dashDot"/>
            <a:miter lim="800000"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" y="3613716"/>
            <a:ext cx="3261995" cy="4885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4" y="4126647"/>
            <a:ext cx="4454005" cy="19065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46" y="4143619"/>
            <a:ext cx="3473525" cy="18895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168" y="5909477"/>
            <a:ext cx="4355246" cy="909214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 flipV="1">
            <a:off x="7620000" y="4622800"/>
            <a:ext cx="820616" cy="12866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oogle Shape;162;g1ce3b6ff419_1_0"/>
          <p:cNvGrpSpPr/>
          <p:nvPr/>
        </p:nvGrpSpPr>
        <p:grpSpPr>
          <a:xfrm>
            <a:off x="1110735" y="1691392"/>
            <a:ext cx="1097280" cy="1097280"/>
            <a:chOff x="5350080" y="1079012"/>
            <a:chExt cx="1097280" cy="1097280"/>
          </a:xfrm>
        </p:grpSpPr>
        <p:pic>
          <p:nvPicPr>
            <p:cNvPr id="21" name="Google Shape;163;g1ce3b6ff419_1_0" descr="사용자 단색으로 채워진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50080" y="1079012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64;g1ce3b6ff419_1_0"/>
            <p:cNvSpPr txBox="1"/>
            <p:nvPr/>
          </p:nvSpPr>
          <p:spPr>
            <a:xfrm>
              <a:off x="5474934" y="1696903"/>
              <a:ext cx="873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Admin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" name="Google Shape;165;g1ce3b6ff419_1_0"/>
          <p:cNvGrpSpPr/>
          <p:nvPr/>
        </p:nvGrpSpPr>
        <p:grpSpPr>
          <a:xfrm>
            <a:off x="5499913" y="2035030"/>
            <a:ext cx="1097280" cy="1097280"/>
            <a:chOff x="5364083" y="4182428"/>
            <a:chExt cx="1097280" cy="1097280"/>
          </a:xfrm>
        </p:grpSpPr>
        <p:pic>
          <p:nvPicPr>
            <p:cNvPr id="24" name="Google Shape;166;g1ce3b6ff419_1_0" descr="사용자 단색으로 채워진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64083" y="4182428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67;g1ce3b6ff419_1_0"/>
            <p:cNvSpPr txBox="1"/>
            <p:nvPr/>
          </p:nvSpPr>
          <p:spPr>
            <a:xfrm>
              <a:off x="5511756" y="4784285"/>
              <a:ext cx="873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Client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" name="Google Shape;168;g1ce3b6ff419_1_0"/>
          <p:cNvSpPr txBox="1"/>
          <p:nvPr/>
        </p:nvSpPr>
        <p:spPr>
          <a:xfrm>
            <a:off x="906485" y="2778689"/>
            <a:ext cx="158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 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업데이트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69;g1ce3b6ff419_1_0"/>
          <p:cNvSpPr txBox="1"/>
          <p:nvPr/>
        </p:nvSpPr>
        <p:spPr>
          <a:xfrm>
            <a:off x="766672" y="3191546"/>
            <a:ext cx="1772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AI모델업데이트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70;g1ce3b6ff419_1_0"/>
          <p:cNvSpPr txBox="1"/>
          <p:nvPr/>
        </p:nvSpPr>
        <p:spPr>
          <a:xfrm>
            <a:off x="5257753" y="3132310"/>
            <a:ext cx="158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음악 추천 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이용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7865" y="2874952"/>
            <a:ext cx="217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Admin</a:t>
            </a:r>
            <a:r>
              <a:rPr lang="en-US" altLang="ko-KR" dirty="0"/>
              <a:t> </a:t>
            </a:r>
            <a:r>
              <a:rPr lang="ko-KR" altLang="en-US" sz="1800" dirty="0"/>
              <a:t>권한 필요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21765" y="2686324"/>
            <a:ext cx="5374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클라이언트를 구분할 </a:t>
            </a:r>
            <a:r>
              <a:rPr lang="en-US" altLang="ko-KR" sz="1800" dirty="0"/>
              <a:t>id: </a:t>
            </a:r>
            <a:r>
              <a:rPr lang="ko-KR" altLang="en-US" sz="1800" dirty="0"/>
              <a:t>세션생성시간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클라이언트가 이미지를 업로드할 임시 </a:t>
            </a:r>
            <a:r>
              <a:rPr lang="ko-KR" altLang="en-US" sz="1800" dirty="0" err="1"/>
              <a:t>저장경로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이미지를 </a:t>
            </a:r>
            <a:r>
              <a:rPr lang="ko-KR" altLang="en-US" sz="1800" dirty="0" err="1"/>
              <a:t>저장했는지에</a:t>
            </a:r>
            <a:r>
              <a:rPr lang="ko-KR" altLang="en-US" sz="1800" dirty="0"/>
              <a:t> 대한 여부</a:t>
            </a:r>
            <a:endParaRPr lang="en-US" altLang="ko-KR" sz="1800" dirty="0"/>
          </a:p>
        </p:txBody>
      </p:sp>
      <p:pic>
        <p:nvPicPr>
          <p:cNvPr id="4" name="Google Shape;147;g1ce3b6ff419_1_0">
            <a:extLst>
              <a:ext uri="{FF2B5EF4-FFF2-40B4-BE49-F238E27FC236}">
                <a16:creationId xmlns:a16="http://schemas.microsoft.com/office/drawing/2014/main" id="{BA651861-5D69-8C3C-F8F8-C4E5BA6C5E5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2640"/>
          <a:stretch/>
        </p:blipFill>
        <p:spPr>
          <a:xfrm rot="-5400000">
            <a:off x="7052756" y="382469"/>
            <a:ext cx="1239175" cy="1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4;g1ce3b6ff419_1_0">
            <a:extLst>
              <a:ext uri="{FF2B5EF4-FFF2-40B4-BE49-F238E27FC236}">
                <a16:creationId xmlns:a16="http://schemas.microsoft.com/office/drawing/2014/main" id="{8AEBBFFE-67C8-A445-51E9-88348D199180}"/>
              </a:ext>
            </a:extLst>
          </p:cNvPr>
          <p:cNvSpPr txBox="1"/>
          <p:nvPr/>
        </p:nvSpPr>
        <p:spPr>
          <a:xfrm>
            <a:off x="7923879" y="905967"/>
            <a:ext cx="34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 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62;g1ce3b6ff419_1_0"/>
          <p:cNvGrpSpPr/>
          <p:nvPr/>
        </p:nvGrpSpPr>
        <p:grpSpPr>
          <a:xfrm>
            <a:off x="471967" y="117349"/>
            <a:ext cx="1097280" cy="1097280"/>
            <a:chOff x="5350080" y="1079012"/>
            <a:chExt cx="1097280" cy="1097280"/>
          </a:xfrm>
        </p:grpSpPr>
        <p:pic>
          <p:nvPicPr>
            <p:cNvPr id="4" name="Google Shape;163;g1ce3b6ff419_1_0" descr="사용자 단색으로 채워진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50080" y="1079012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4;g1ce3b6ff419_1_0"/>
            <p:cNvSpPr txBox="1"/>
            <p:nvPr/>
          </p:nvSpPr>
          <p:spPr>
            <a:xfrm>
              <a:off x="5474934" y="1696903"/>
              <a:ext cx="873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Admin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" name="Google Shape;168;g1ce3b6ff419_1_0"/>
          <p:cNvSpPr txBox="1"/>
          <p:nvPr/>
        </p:nvSpPr>
        <p:spPr>
          <a:xfrm>
            <a:off x="267717" y="1204646"/>
            <a:ext cx="158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 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업데이트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9;g1ce3b6ff419_1_0"/>
          <p:cNvSpPr txBox="1"/>
          <p:nvPr/>
        </p:nvSpPr>
        <p:spPr>
          <a:xfrm>
            <a:off x="127904" y="1617503"/>
            <a:ext cx="1772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AI모델업데이트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97" y="3059440"/>
            <a:ext cx="6930849" cy="32937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967" y="3182844"/>
            <a:ext cx="4308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음악 데이터 추가</a:t>
            </a:r>
            <a:r>
              <a:rPr lang="en-US" altLang="ko-KR" sz="2400" dirty="0"/>
              <a:t>,</a:t>
            </a:r>
            <a:r>
              <a:rPr lang="ko-KR" altLang="en-US" sz="2400" dirty="0"/>
              <a:t>수정</a:t>
            </a:r>
            <a:r>
              <a:rPr lang="en-US" altLang="ko-KR" sz="2400" dirty="0"/>
              <a:t>,</a:t>
            </a:r>
            <a:r>
              <a:rPr lang="ko-KR" altLang="en-US" sz="2400" dirty="0"/>
              <a:t>삭제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꽃 데이터 추가</a:t>
            </a:r>
            <a:r>
              <a:rPr lang="en-US" altLang="ko-KR" sz="2400" dirty="0"/>
              <a:t>,</a:t>
            </a:r>
            <a:r>
              <a:rPr lang="ko-KR" altLang="en-US" sz="2400" dirty="0"/>
              <a:t>수정</a:t>
            </a:r>
            <a:r>
              <a:rPr lang="en-US" altLang="ko-KR" sz="2400" dirty="0"/>
              <a:t>,</a:t>
            </a:r>
            <a:r>
              <a:rPr lang="ko-KR" altLang="en-US" sz="2400" dirty="0"/>
              <a:t>삭제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음악 데이터의 가사 데이터와 꽃 데이터의 꽃말 데이터 </a:t>
            </a:r>
            <a:r>
              <a:rPr lang="ko-KR" altLang="en-US" sz="2400" dirty="0" err="1"/>
              <a:t>토큰화</a:t>
            </a:r>
            <a:r>
              <a:rPr lang="ko-KR" altLang="en-US" sz="2400" dirty="0"/>
              <a:t> 후 유사도 예측 모델 업데이트 및 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예측 모델 적용 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여러 디버깅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616" y="2106"/>
            <a:ext cx="5532872" cy="2425046"/>
          </a:xfrm>
          <a:prstGeom prst="rect">
            <a:avLst/>
          </a:prstGeom>
        </p:spPr>
      </p:pic>
      <p:pic>
        <p:nvPicPr>
          <p:cNvPr id="6" name="Google Shape;147;g1ce3b6ff419_1_0">
            <a:extLst>
              <a:ext uri="{FF2B5EF4-FFF2-40B4-BE49-F238E27FC236}">
                <a16:creationId xmlns:a16="http://schemas.microsoft.com/office/drawing/2014/main" id="{65165180-9044-B159-E906-30100D2A35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2640"/>
          <a:stretch/>
        </p:blipFill>
        <p:spPr>
          <a:xfrm rot="-5400000">
            <a:off x="7896812" y="127883"/>
            <a:ext cx="1239175" cy="1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4;g1ce3b6ff419_1_0">
            <a:extLst>
              <a:ext uri="{FF2B5EF4-FFF2-40B4-BE49-F238E27FC236}">
                <a16:creationId xmlns:a16="http://schemas.microsoft.com/office/drawing/2014/main" id="{686D3633-17D0-B227-73A2-9201E3E7E820}"/>
              </a:ext>
            </a:extLst>
          </p:cNvPr>
          <p:cNvSpPr txBox="1"/>
          <p:nvPr/>
        </p:nvSpPr>
        <p:spPr>
          <a:xfrm>
            <a:off x="8767935" y="651381"/>
            <a:ext cx="34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 설계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81" y="3429000"/>
            <a:ext cx="2912544" cy="13426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05446" cy="18519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851949"/>
            <a:ext cx="4310086" cy="5006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58367" y="5593763"/>
            <a:ext cx="2859551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데이터 수정이 있을 시 </a:t>
            </a:r>
            <a:r>
              <a:rPr lang="en-US" altLang="ko-KR" sz="1800" dirty="0" err="1"/>
              <a:t>auto_increment</a:t>
            </a:r>
            <a:r>
              <a:rPr lang="ko-KR" altLang="en-US" sz="1800" dirty="0"/>
              <a:t>값 재설정 및 데이터 수정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2" name="Google Shape;147;g1ce3b6ff419_1_0">
            <a:extLst>
              <a:ext uri="{FF2B5EF4-FFF2-40B4-BE49-F238E27FC236}">
                <a16:creationId xmlns:a16="http://schemas.microsoft.com/office/drawing/2014/main" id="{98ECF8A6-9A3B-5C0D-09E7-0782EC64EE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2640"/>
          <a:stretch/>
        </p:blipFill>
        <p:spPr>
          <a:xfrm rot="-5400000">
            <a:off x="7896812" y="127883"/>
            <a:ext cx="1239175" cy="1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74;g1ce3b6ff419_1_0">
            <a:extLst>
              <a:ext uri="{FF2B5EF4-FFF2-40B4-BE49-F238E27FC236}">
                <a16:creationId xmlns:a16="http://schemas.microsoft.com/office/drawing/2014/main" id="{95616BF1-36DB-BE7A-0A25-DB597B682C12}"/>
              </a:ext>
            </a:extLst>
          </p:cNvPr>
          <p:cNvSpPr txBox="1"/>
          <p:nvPr/>
        </p:nvSpPr>
        <p:spPr>
          <a:xfrm>
            <a:off x="8767935" y="651381"/>
            <a:ext cx="34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</a:t>
            </a:r>
            <a:r>
              <a:rPr lang="ko-KR" alt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통신 메소드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595F3-EAF4-58B4-5108-0B43FF567898}"/>
              </a:ext>
            </a:extLst>
          </p:cNvPr>
          <p:cNvSpPr txBox="1"/>
          <p:nvPr/>
        </p:nvSpPr>
        <p:spPr>
          <a:xfrm>
            <a:off x="8258366" y="3234232"/>
            <a:ext cx="2859551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음악 데이터 </a:t>
            </a:r>
            <a:r>
              <a:rPr lang="en-US" altLang="ko-KR" sz="1800" dirty="0"/>
              <a:t>csv</a:t>
            </a:r>
            <a:r>
              <a:rPr lang="ko-KR" altLang="en-US" sz="1800" dirty="0"/>
              <a:t>파일을 통째로 </a:t>
            </a:r>
            <a:r>
              <a:rPr lang="en-US" altLang="ko-KR" sz="1800" dirty="0" err="1"/>
              <a:t>db</a:t>
            </a:r>
            <a:r>
              <a:rPr lang="ko-KR" altLang="en-US" sz="1800" dirty="0"/>
              <a:t>에 삽입</a:t>
            </a:r>
            <a:r>
              <a:rPr lang="en-US" altLang="ko-KR" sz="1800" dirty="0"/>
              <a:t>, </a:t>
            </a:r>
            <a:r>
              <a:rPr lang="ko-KR" altLang="en-US" sz="1800" dirty="0"/>
              <a:t>중복되는 데이터는 필터링</a:t>
            </a:r>
            <a:endParaRPr lang="en-US" altLang="ko-KR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1FC25-410E-4FF5-52C3-3B1F4B84B3B5}"/>
              </a:ext>
            </a:extLst>
          </p:cNvPr>
          <p:cNvSpPr txBox="1"/>
          <p:nvPr/>
        </p:nvSpPr>
        <p:spPr>
          <a:xfrm>
            <a:off x="8258366" y="4433058"/>
            <a:ext cx="2859551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Ai</a:t>
            </a:r>
            <a:r>
              <a:rPr lang="ko-KR" altLang="en-US" sz="1800" dirty="0"/>
              <a:t>모델에서 산출된 </a:t>
            </a:r>
            <a:r>
              <a:rPr lang="en-US" altLang="ko-KR" sz="1800" dirty="0"/>
              <a:t>id</a:t>
            </a:r>
            <a:r>
              <a:rPr lang="ko-KR" altLang="en-US" sz="1800" dirty="0"/>
              <a:t>값으로 해당 아이템을 </a:t>
            </a:r>
            <a:r>
              <a:rPr lang="en-US" altLang="ko-KR" sz="1800" dirty="0" err="1"/>
              <a:t>db</a:t>
            </a:r>
            <a:r>
              <a:rPr lang="ko-KR" altLang="en-US" sz="1800" dirty="0"/>
              <a:t>에서 찾아서 반환</a:t>
            </a:r>
            <a:endParaRPr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89DD1-5C3A-2C49-1E59-57739DF7DF42}"/>
              </a:ext>
            </a:extLst>
          </p:cNvPr>
          <p:cNvSpPr txBox="1"/>
          <p:nvPr/>
        </p:nvSpPr>
        <p:spPr>
          <a:xfrm>
            <a:off x="8258365" y="2350526"/>
            <a:ext cx="2859551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음악</a:t>
            </a:r>
            <a:r>
              <a:rPr lang="en-US" altLang="ko-KR" sz="1800" dirty="0"/>
              <a:t>,</a:t>
            </a:r>
            <a:r>
              <a:rPr lang="ko-KR" altLang="en-US" sz="1800" dirty="0"/>
              <a:t>꽃 데이터에 대한</a:t>
            </a:r>
            <a:endParaRPr lang="en-US" altLang="ko-KR" sz="1800" dirty="0"/>
          </a:p>
          <a:p>
            <a:r>
              <a:rPr lang="ko-KR" altLang="en-US" sz="1800" dirty="0"/>
              <a:t>기본적인 </a:t>
            </a:r>
            <a:r>
              <a:rPr lang="en-US" altLang="ko-KR" sz="18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92352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92493" cy="317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7919"/>
            <a:ext cx="4953000" cy="59030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01" y="693126"/>
            <a:ext cx="5059799" cy="60378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492" y="5279"/>
            <a:ext cx="2410161" cy="762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7DAF5C-8A43-F62B-00E5-7FB0BABECD53}"/>
              </a:ext>
            </a:extLst>
          </p:cNvPr>
          <p:cNvSpPr txBox="1"/>
          <p:nvPr/>
        </p:nvSpPr>
        <p:spPr>
          <a:xfrm>
            <a:off x="2811777" y="2069871"/>
            <a:ext cx="1885796" cy="707886"/>
          </a:xfrm>
          <a:prstGeom prst="rect">
            <a:avLst/>
          </a:prstGeom>
          <a:solidFill>
            <a:schemeClr val="lt1"/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세션</a:t>
            </a:r>
            <a:r>
              <a:rPr lang="en-US" altLang="ko-KR" sz="2000" dirty="0"/>
              <a:t>id</a:t>
            </a:r>
            <a:r>
              <a:rPr lang="ko-KR" altLang="en-US" sz="2000" dirty="0"/>
              <a:t>와 이미지를 받음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6FB84-4A86-ECB8-0C25-789CF65FAA1C}"/>
              </a:ext>
            </a:extLst>
          </p:cNvPr>
          <p:cNvSpPr txBox="1"/>
          <p:nvPr/>
        </p:nvSpPr>
        <p:spPr>
          <a:xfrm>
            <a:off x="2811777" y="4080243"/>
            <a:ext cx="1885796" cy="2246769"/>
          </a:xfrm>
          <a:prstGeom prst="rect">
            <a:avLst/>
          </a:prstGeom>
          <a:solidFill>
            <a:schemeClr val="lt1"/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현재시각을 파일 이름으로</a:t>
            </a:r>
            <a:r>
              <a:rPr lang="en-US" altLang="ko-KR" sz="2000" dirty="0"/>
              <a:t>, </a:t>
            </a:r>
            <a:r>
              <a:rPr lang="ko-KR" altLang="en-US" sz="2000" dirty="0"/>
              <a:t>세션</a:t>
            </a:r>
            <a:r>
              <a:rPr lang="en-US" altLang="ko-KR" sz="2000" dirty="0"/>
              <a:t>id</a:t>
            </a:r>
            <a:r>
              <a:rPr lang="ko-KR" altLang="en-US" sz="2000" dirty="0"/>
              <a:t>를 경로로 </a:t>
            </a:r>
            <a:r>
              <a:rPr lang="ko-KR" altLang="en-US" sz="2000" dirty="0" err="1"/>
              <a:t>리사이징한</a:t>
            </a:r>
            <a:r>
              <a:rPr lang="ko-KR" altLang="en-US" sz="2000" dirty="0"/>
              <a:t> 이미지를 저장</a:t>
            </a:r>
            <a:endParaRPr lang="en-US" altLang="ko-KR" sz="2000" dirty="0"/>
          </a:p>
          <a:p>
            <a:r>
              <a:rPr lang="ko-KR" altLang="en-US" sz="2000" dirty="0"/>
              <a:t>경로를 반환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235CD-F714-EA41-D168-D95005EF65F6}"/>
              </a:ext>
            </a:extLst>
          </p:cNvPr>
          <p:cNvSpPr txBox="1"/>
          <p:nvPr/>
        </p:nvSpPr>
        <p:spPr>
          <a:xfrm>
            <a:off x="10194535" y="4670710"/>
            <a:ext cx="1885796" cy="1938992"/>
          </a:xfrm>
          <a:prstGeom prst="rect">
            <a:avLst/>
          </a:prstGeom>
          <a:solidFill>
            <a:schemeClr val="lt1"/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경로를 받아 모델에 해당 이미지를 적용 후 </a:t>
            </a:r>
            <a:r>
              <a:rPr lang="ko-KR" altLang="en-US" sz="2000" dirty="0" err="1"/>
              <a:t>정수값을</a:t>
            </a:r>
            <a:r>
              <a:rPr lang="ko-KR" altLang="en-US" sz="2000" dirty="0"/>
              <a:t> 반환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예측한꽃의</a:t>
            </a:r>
            <a:r>
              <a:rPr lang="en-US" altLang="ko-KR" sz="2000" dirty="0"/>
              <a:t>id)</a:t>
            </a:r>
          </a:p>
        </p:txBody>
      </p:sp>
    </p:spTree>
    <p:extLst>
      <p:ext uri="{BB962C8B-B14F-4D97-AF65-F5344CB8AC3E}">
        <p14:creationId xmlns:p14="http://schemas.microsoft.com/office/powerpoint/2010/main" val="184512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78831" cy="1955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5800"/>
            <a:ext cx="6643394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94200"/>
            <a:ext cx="9093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3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3987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노래 추천 과정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E53C1AB-C304-468C-84D5-E1938A3C3CBE}"/>
              </a:ext>
            </a:extLst>
          </p:cNvPr>
          <p:cNvSpPr/>
          <p:nvPr/>
        </p:nvSpPr>
        <p:spPr>
          <a:xfrm>
            <a:off x="5091178" y="4221708"/>
            <a:ext cx="2009643" cy="2009643"/>
          </a:xfrm>
          <a:prstGeom prst="ellipse">
            <a:avLst/>
          </a:prstGeom>
          <a:solidFill>
            <a:srgbClr val="F4A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0DC58E-76D1-47AD-9CF7-974D86CC2A88}"/>
              </a:ext>
            </a:extLst>
          </p:cNvPr>
          <p:cNvGrpSpPr/>
          <p:nvPr/>
        </p:nvGrpSpPr>
        <p:grpSpPr>
          <a:xfrm>
            <a:off x="1600074" y="1809347"/>
            <a:ext cx="1606264" cy="1475090"/>
            <a:chOff x="1463507" y="1934580"/>
            <a:chExt cx="1835621" cy="1632438"/>
          </a:xfrm>
        </p:grpSpPr>
        <p:pic>
          <p:nvPicPr>
            <p:cNvPr id="8" name="그래픽 7" descr="모니터">
              <a:extLst>
                <a:ext uri="{FF2B5EF4-FFF2-40B4-BE49-F238E27FC236}">
                  <a16:creationId xmlns:a16="http://schemas.microsoft.com/office/drawing/2014/main" id="{49DE7086-1823-4734-96B5-F28129E07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3507" y="1934580"/>
              <a:ext cx="1568641" cy="1568641"/>
            </a:xfrm>
            <a:prstGeom prst="rect">
              <a:avLst/>
            </a:prstGeom>
          </p:spPr>
        </p:pic>
        <p:pic>
          <p:nvPicPr>
            <p:cNvPr id="10" name="그래픽 9" descr="커서">
              <a:extLst>
                <a:ext uri="{FF2B5EF4-FFF2-40B4-BE49-F238E27FC236}">
                  <a16:creationId xmlns:a16="http://schemas.microsoft.com/office/drawing/2014/main" id="{A240C546-543D-415A-96DB-2BEF818E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47827" y="2515717"/>
              <a:ext cx="1051301" cy="1051301"/>
            </a:xfrm>
            <a:prstGeom prst="rect">
              <a:avLst/>
            </a:prstGeom>
          </p:spPr>
        </p:pic>
      </p:grpSp>
      <p:pic>
        <p:nvPicPr>
          <p:cNvPr id="13" name="그래픽 12" descr="카메라">
            <a:extLst>
              <a:ext uri="{FF2B5EF4-FFF2-40B4-BE49-F238E27FC236}">
                <a16:creationId xmlns:a16="http://schemas.microsoft.com/office/drawing/2014/main" id="{FB9F60B6-623A-49C0-861F-B8BD7D7725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674" y="4517808"/>
            <a:ext cx="1417442" cy="14174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EF078F-759C-47AB-9AFA-35C36BF75D36}"/>
              </a:ext>
            </a:extLst>
          </p:cNvPr>
          <p:cNvGrpSpPr/>
          <p:nvPr/>
        </p:nvGrpSpPr>
        <p:grpSpPr>
          <a:xfrm>
            <a:off x="2134954" y="2289357"/>
            <a:ext cx="302881" cy="457415"/>
            <a:chOff x="5949149" y="3112289"/>
            <a:chExt cx="1068551" cy="1616600"/>
          </a:xfrm>
        </p:grpSpPr>
        <p:pic>
          <p:nvPicPr>
            <p:cNvPr id="32" name="그래픽 31" descr="높은 음자리표">
              <a:extLst>
                <a:ext uri="{FF2B5EF4-FFF2-40B4-BE49-F238E27FC236}">
                  <a16:creationId xmlns:a16="http://schemas.microsoft.com/office/drawing/2014/main" id="{60E67B43-05CA-42A1-BDDA-B3FC3A62E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93049" y="3831425"/>
              <a:ext cx="780750" cy="883588"/>
            </a:xfrm>
            <a:prstGeom prst="rect">
              <a:avLst/>
            </a:prstGeom>
          </p:spPr>
        </p:pic>
        <p:pic>
          <p:nvPicPr>
            <p:cNvPr id="33" name="그래픽 32" descr="저음 음자리표">
              <a:extLst>
                <a:ext uri="{FF2B5EF4-FFF2-40B4-BE49-F238E27FC236}">
                  <a16:creationId xmlns:a16="http://schemas.microsoft.com/office/drawing/2014/main" id="{7011162D-D4F7-4320-9C69-EC8FB6165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44488">
              <a:off x="6515467" y="4289019"/>
              <a:ext cx="423149" cy="423149"/>
            </a:xfrm>
            <a:prstGeom prst="rect">
              <a:avLst/>
            </a:prstGeom>
          </p:spPr>
        </p:pic>
        <p:pic>
          <p:nvPicPr>
            <p:cNvPr id="34" name="그래픽 33" descr="저음 음자리표">
              <a:extLst>
                <a:ext uri="{FF2B5EF4-FFF2-40B4-BE49-F238E27FC236}">
                  <a16:creationId xmlns:a16="http://schemas.microsoft.com/office/drawing/2014/main" id="{7B018339-AD31-4321-ABFF-99035B094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0075009" flipH="1">
              <a:off x="5989947" y="4305740"/>
              <a:ext cx="423149" cy="423149"/>
            </a:xfrm>
            <a:prstGeom prst="rect">
              <a:avLst/>
            </a:prstGeom>
          </p:spPr>
        </p:pic>
        <p:pic>
          <p:nvPicPr>
            <p:cNvPr id="35" name="그래픽 34" descr="줄기가 없는 꽃">
              <a:extLst>
                <a:ext uri="{FF2B5EF4-FFF2-40B4-BE49-F238E27FC236}">
                  <a16:creationId xmlns:a16="http://schemas.microsoft.com/office/drawing/2014/main" id="{1ECC9920-F3F8-49FB-BCC2-54C5D422D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312150">
              <a:off x="5949149" y="3112289"/>
              <a:ext cx="1068551" cy="106855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E30D7D-11FC-402E-88FD-B22B5A7079A0}"/>
              </a:ext>
            </a:extLst>
          </p:cNvPr>
          <p:cNvGrpSpPr/>
          <p:nvPr/>
        </p:nvGrpSpPr>
        <p:grpSpPr>
          <a:xfrm>
            <a:off x="5091178" y="1513245"/>
            <a:ext cx="2009643" cy="2009643"/>
            <a:chOff x="5091178" y="1513245"/>
            <a:chExt cx="2009643" cy="2009643"/>
          </a:xfrm>
          <a:solidFill>
            <a:srgbClr val="F4AD83"/>
          </a:solidFill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0494F46-B716-4E21-BEE5-5CC7040774D2}"/>
                </a:ext>
              </a:extLst>
            </p:cNvPr>
            <p:cNvSpPr/>
            <p:nvPr/>
          </p:nvSpPr>
          <p:spPr>
            <a:xfrm>
              <a:off x="5091178" y="1513245"/>
              <a:ext cx="2009643" cy="20096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34DE7F-C65A-4759-8512-AF499DFD473B}"/>
                </a:ext>
              </a:extLst>
            </p:cNvPr>
            <p:cNvSpPr txBox="1"/>
            <p:nvPr/>
          </p:nvSpPr>
          <p:spPr>
            <a:xfrm>
              <a:off x="5265163" y="2200458"/>
              <a:ext cx="169800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꽃과 어울리는</a:t>
              </a:r>
              <a:endParaRPr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노래 추천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562D93-49AC-4AC9-B326-D1E38298EC1B}"/>
              </a:ext>
            </a:extLst>
          </p:cNvPr>
          <p:cNvGrpSpPr/>
          <p:nvPr/>
        </p:nvGrpSpPr>
        <p:grpSpPr>
          <a:xfrm>
            <a:off x="9196883" y="4221706"/>
            <a:ext cx="2009643" cy="2009643"/>
            <a:chOff x="5091178" y="1513245"/>
            <a:chExt cx="2009643" cy="2009643"/>
          </a:xfrm>
          <a:solidFill>
            <a:srgbClr val="F4AD83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BCAEABA-8B26-4443-B0BD-ACBEA11D9AD7}"/>
                </a:ext>
              </a:extLst>
            </p:cNvPr>
            <p:cNvSpPr/>
            <p:nvPr/>
          </p:nvSpPr>
          <p:spPr>
            <a:xfrm>
              <a:off x="5091178" y="1513245"/>
              <a:ext cx="2009643" cy="20096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3C09A4-D579-4115-B942-66E77D52FD28}"/>
                </a:ext>
              </a:extLst>
            </p:cNvPr>
            <p:cNvSpPr txBox="1"/>
            <p:nvPr/>
          </p:nvSpPr>
          <p:spPr>
            <a:xfrm>
              <a:off x="5265163" y="2200458"/>
              <a:ext cx="1698008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꽃과 어울리는</a:t>
              </a:r>
              <a:endParaRPr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노래 추천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AD9E9E5-1D99-4B8C-89A7-7956ECD68B81}"/>
              </a:ext>
            </a:extLst>
          </p:cNvPr>
          <p:cNvSpPr/>
          <p:nvPr/>
        </p:nvSpPr>
        <p:spPr>
          <a:xfrm>
            <a:off x="3433925" y="4084563"/>
            <a:ext cx="1122916" cy="1035718"/>
          </a:xfrm>
          <a:prstGeom prst="roundRect">
            <a:avLst>
              <a:gd name="adj" fmla="val 5661"/>
            </a:avLst>
          </a:prstGeom>
          <a:solidFill>
            <a:srgbClr val="6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29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종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모델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63D1833-754E-41BA-A299-305849058F73}"/>
              </a:ext>
            </a:extLst>
          </p:cNvPr>
          <p:cNvSpPr/>
          <p:nvPr/>
        </p:nvSpPr>
        <p:spPr>
          <a:xfrm>
            <a:off x="3499164" y="1284996"/>
            <a:ext cx="1031435" cy="1035720"/>
          </a:xfrm>
          <a:prstGeom prst="roundRect">
            <a:avLst>
              <a:gd name="adj" fmla="val 5661"/>
            </a:avLst>
          </a:prstGeom>
          <a:solidFill>
            <a:srgbClr val="6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꽃말과 어울리는 노래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15C58-CBE4-4093-9CA1-BF0D9BF8CBF6}"/>
              </a:ext>
            </a:extLst>
          </p:cNvPr>
          <p:cNvSpPr txBox="1"/>
          <p:nvPr/>
        </p:nvSpPr>
        <p:spPr>
          <a:xfrm>
            <a:off x="5246995" y="4908919"/>
            <a:ext cx="1698008" cy="707886"/>
          </a:xfrm>
          <a:prstGeom prst="rect">
            <a:avLst/>
          </a:prstGeom>
          <a:solidFill>
            <a:srgbClr val="F4AD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모델을 이용해 꽃 종류 판별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61C259B-3460-4234-9CE2-2C3A1C006B1C}"/>
              </a:ext>
            </a:extLst>
          </p:cNvPr>
          <p:cNvCxnSpPr>
            <a:cxnSpLocks/>
          </p:cNvCxnSpPr>
          <p:nvPr/>
        </p:nvCxnSpPr>
        <p:spPr>
          <a:xfrm>
            <a:off x="3336652" y="2492836"/>
            <a:ext cx="135646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292852B-45D7-45FD-B214-044D05725DF5}"/>
              </a:ext>
            </a:extLst>
          </p:cNvPr>
          <p:cNvCxnSpPr>
            <a:cxnSpLocks/>
          </p:cNvCxnSpPr>
          <p:nvPr/>
        </p:nvCxnSpPr>
        <p:spPr>
          <a:xfrm>
            <a:off x="3336652" y="5299716"/>
            <a:ext cx="135646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9A02DA6-370B-4C76-A059-498F6CC8F9B5}"/>
              </a:ext>
            </a:extLst>
          </p:cNvPr>
          <p:cNvCxnSpPr>
            <a:cxnSpLocks/>
          </p:cNvCxnSpPr>
          <p:nvPr/>
        </p:nvCxnSpPr>
        <p:spPr>
          <a:xfrm>
            <a:off x="7472646" y="5262862"/>
            <a:ext cx="1356461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191CB29-A85C-46A2-B7D6-F8508BB9F3A3}"/>
              </a:ext>
            </a:extLst>
          </p:cNvPr>
          <p:cNvSpPr/>
          <p:nvPr/>
        </p:nvSpPr>
        <p:spPr>
          <a:xfrm>
            <a:off x="7635158" y="4084563"/>
            <a:ext cx="1031435" cy="1035720"/>
          </a:xfrm>
          <a:prstGeom prst="roundRect">
            <a:avLst>
              <a:gd name="adj" fmla="val 5661"/>
            </a:avLst>
          </a:prstGeom>
          <a:solidFill>
            <a:srgbClr val="6BA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꽃말과 어울리는 노래</a:t>
            </a:r>
          </a:p>
        </p:txBody>
      </p:sp>
    </p:spTree>
    <p:extLst>
      <p:ext uri="{BB962C8B-B14F-4D97-AF65-F5344CB8AC3E}">
        <p14:creationId xmlns:p14="http://schemas.microsoft.com/office/powerpoint/2010/main" val="390378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67DEF-226E-4530-9B00-6ADCDE1144F9}"/>
              </a:ext>
            </a:extLst>
          </p:cNvPr>
          <p:cNvSpPr txBox="1"/>
          <p:nvPr/>
        </p:nvSpPr>
        <p:spPr>
          <a:xfrm>
            <a:off x="3311489" y="579883"/>
            <a:ext cx="133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노래 필터링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B5B90B-EAB6-44A5-A5E8-5A67338B9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7" b="57997"/>
          <a:stretch/>
        </p:blipFill>
        <p:spPr>
          <a:xfrm>
            <a:off x="355737" y="4166473"/>
            <a:ext cx="11480526" cy="203561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68791B-E4DA-4948-9C3E-5A59AC3F0637}"/>
              </a:ext>
            </a:extLst>
          </p:cNvPr>
          <p:cNvSpPr/>
          <p:nvPr/>
        </p:nvSpPr>
        <p:spPr>
          <a:xfrm>
            <a:off x="1879332" y="1905462"/>
            <a:ext cx="3268622" cy="998658"/>
          </a:xfrm>
          <a:prstGeom prst="roundRect">
            <a:avLst>
              <a:gd name="adj" fmla="val 5370"/>
            </a:avLst>
          </a:prstGeom>
          <a:ln w="28575">
            <a:solidFill>
              <a:srgbClr val="75AF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불필요한 장르 필터링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42A06C6-7051-4768-B82E-CEE6D998F9F4}"/>
              </a:ext>
            </a:extLst>
          </p:cNvPr>
          <p:cNvSpPr/>
          <p:nvPr/>
        </p:nvSpPr>
        <p:spPr>
          <a:xfrm>
            <a:off x="6617586" y="1905462"/>
            <a:ext cx="3268622" cy="998658"/>
          </a:xfrm>
          <a:prstGeom prst="roundRect">
            <a:avLst>
              <a:gd name="adj" fmla="val 4181"/>
            </a:avLst>
          </a:prstGeom>
          <a:ln w="28575">
            <a:solidFill>
              <a:srgbClr val="75AF9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dirty="0"/>
              <a:t>한글가사와 영어가사로 분리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3F567B-9FCA-4461-9ACE-72CA0A480B98}"/>
              </a:ext>
            </a:extLst>
          </p:cNvPr>
          <p:cNvCxnSpPr>
            <a:cxnSpLocks/>
          </p:cNvCxnSpPr>
          <p:nvPr/>
        </p:nvCxnSpPr>
        <p:spPr>
          <a:xfrm>
            <a:off x="8268257" y="2904120"/>
            <a:ext cx="0" cy="609812"/>
          </a:xfrm>
          <a:prstGeom prst="line">
            <a:avLst/>
          </a:prstGeom>
          <a:ln w="38100">
            <a:solidFill>
              <a:srgbClr val="75AF9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138A86-EFB3-4614-96A4-8E5501644283}"/>
              </a:ext>
            </a:extLst>
          </p:cNvPr>
          <p:cNvCxnSpPr>
            <a:cxnSpLocks/>
          </p:cNvCxnSpPr>
          <p:nvPr/>
        </p:nvCxnSpPr>
        <p:spPr>
          <a:xfrm>
            <a:off x="3417187" y="2904120"/>
            <a:ext cx="0" cy="609812"/>
          </a:xfrm>
          <a:prstGeom prst="line">
            <a:avLst/>
          </a:prstGeom>
          <a:ln w="38100">
            <a:solidFill>
              <a:srgbClr val="75AF9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221E60-0038-4863-BCBF-4297B6C26B64}"/>
              </a:ext>
            </a:extLst>
          </p:cNvPr>
          <p:cNvCxnSpPr>
            <a:cxnSpLocks/>
          </p:cNvCxnSpPr>
          <p:nvPr/>
        </p:nvCxnSpPr>
        <p:spPr>
          <a:xfrm flipH="1">
            <a:off x="3417187" y="3513932"/>
            <a:ext cx="4851070" cy="0"/>
          </a:xfrm>
          <a:prstGeom prst="line">
            <a:avLst/>
          </a:prstGeom>
          <a:ln w="38100">
            <a:solidFill>
              <a:srgbClr val="75AF9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AEA8764-DB69-4F5C-AB82-3D0E10661690}"/>
              </a:ext>
            </a:extLst>
          </p:cNvPr>
          <p:cNvCxnSpPr>
            <a:cxnSpLocks/>
          </p:cNvCxnSpPr>
          <p:nvPr/>
        </p:nvCxnSpPr>
        <p:spPr>
          <a:xfrm>
            <a:off x="5834542" y="3513932"/>
            <a:ext cx="0" cy="588993"/>
          </a:xfrm>
          <a:prstGeom prst="straightConnector1">
            <a:avLst/>
          </a:prstGeom>
          <a:ln w="38100">
            <a:solidFill>
              <a:srgbClr val="75AF99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0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67DEF-226E-4530-9B00-6ADCDE1144F9}"/>
              </a:ext>
            </a:extLst>
          </p:cNvPr>
          <p:cNvSpPr txBox="1"/>
          <p:nvPr/>
        </p:nvSpPr>
        <p:spPr>
          <a:xfrm>
            <a:off x="3311489" y="579883"/>
            <a:ext cx="140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자연어 처리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9BE6AA-4D66-42EC-A26E-1AF22ADB5269}"/>
              </a:ext>
            </a:extLst>
          </p:cNvPr>
          <p:cNvSpPr txBox="1"/>
          <p:nvPr/>
        </p:nvSpPr>
        <p:spPr>
          <a:xfrm>
            <a:off x="921961" y="1241368"/>
            <a:ext cx="4833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2400" dirty="0">
                <a:solidFill>
                  <a:srgbClr val="0070C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난 스무 살이 다 컸다 생각 </a:t>
            </a:r>
            <a:r>
              <a:rPr lang="ko-KR" altLang="en-US" sz="2400" dirty="0" err="1">
                <a:solidFill>
                  <a:srgbClr val="0070C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했었어</a:t>
            </a:r>
            <a:r>
              <a:rPr lang="en-US" altLang="ko-KR" sz="2400" dirty="0">
                <a:solidFill>
                  <a:srgbClr val="0070C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2D8B4B-E33F-49DA-9279-922E54059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078" y="1241368"/>
            <a:ext cx="1048954" cy="12994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5CB8FA-807A-490E-ACC1-D8529A09F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79" y="3176154"/>
            <a:ext cx="2768766" cy="589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1F751-F554-4E8A-84BF-8B33551C8DE0}"/>
              </a:ext>
            </a:extLst>
          </p:cNvPr>
          <p:cNvSpPr txBox="1"/>
          <p:nvPr/>
        </p:nvSpPr>
        <p:spPr>
          <a:xfrm>
            <a:off x="912907" y="2630014"/>
            <a:ext cx="17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Hannanum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842622-43FC-4E30-A6A8-406E67C0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449" y="3117263"/>
            <a:ext cx="2898608" cy="6580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81924B-54B1-4388-ADD9-BDE271F347CC}"/>
              </a:ext>
            </a:extLst>
          </p:cNvPr>
          <p:cNvSpPr txBox="1"/>
          <p:nvPr/>
        </p:nvSpPr>
        <p:spPr>
          <a:xfrm>
            <a:off x="4532449" y="2652984"/>
            <a:ext cx="1553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Komoran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6C478-ECEF-4EAC-A1D9-0B724C933A4B}"/>
              </a:ext>
            </a:extLst>
          </p:cNvPr>
          <p:cNvSpPr txBox="1"/>
          <p:nvPr/>
        </p:nvSpPr>
        <p:spPr>
          <a:xfrm>
            <a:off x="4364955" y="4183463"/>
            <a:ext cx="3557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'VV'),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'ETM'),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'MM’),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'NNB'),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'JKS’),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'MAG'),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'VA'),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었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'EP'),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'EC’),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'NNG’),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'VV’),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았었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'EP'),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'EC')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E4F3C-3129-426C-8EA2-A0D3E7CB62A2}"/>
              </a:ext>
            </a:extLst>
          </p:cNvPr>
          <p:cNvSpPr txBox="1"/>
          <p:nvPr/>
        </p:nvSpPr>
        <p:spPr>
          <a:xfrm>
            <a:off x="745231" y="4183463"/>
            <a:ext cx="3259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'P'),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'J'),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'M’),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'P'),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'P'),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었었어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'E')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70B51-33A7-4E12-84DA-7AC3D5830864}"/>
              </a:ext>
            </a:extLst>
          </p:cNvPr>
          <p:cNvSpPr txBox="1"/>
          <p:nvPr/>
        </p:nvSpPr>
        <p:spPr>
          <a:xfrm>
            <a:off x="8255461" y="2659476"/>
            <a:ext cx="1553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Kkma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1AF525-BF3C-4096-8B72-39DDDF999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428" y="3099991"/>
            <a:ext cx="3435236" cy="6580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AA358D-BAC6-4833-9429-A92EDD35A8B7}"/>
              </a:ext>
            </a:extLst>
          </p:cNvPr>
          <p:cNvSpPr/>
          <p:nvPr/>
        </p:nvSpPr>
        <p:spPr>
          <a:xfrm>
            <a:off x="8148428" y="4183463"/>
            <a:ext cx="34945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낳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'VV'),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'ETD'),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'MDN'),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살이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'NNG'),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'MAG'),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'VA'),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었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'EPT’),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'ECS'),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생각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'NNG’),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'VV'),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었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'EPT'), ('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었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'EPT'), ('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'ECD')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10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67DEF-226E-4530-9B00-6ADCDE1144F9}"/>
              </a:ext>
            </a:extLst>
          </p:cNvPr>
          <p:cNvSpPr txBox="1"/>
          <p:nvPr/>
        </p:nvSpPr>
        <p:spPr>
          <a:xfrm>
            <a:off x="3311489" y="579883"/>
            <a:ext cx="140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자연어 처리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D80D3A2-FC6B-48CB-8CD4-6D9D4E81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69" y="2957068"/>
            <a:ext cx="9540465" cy="2817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12562-B5E7-4E29-BA8C-458CF5C588D2}"/>
              </a:ext>
            </a:extLst>
          </p:cNvPr>
          <p:cNvSpPr txBox="1"/>
          <p:nvPr/>
        </p:nvSpPr>
        <p:spPr>
          <a:xfrm>
            <a:off x="955966" y="1523364"/>
            <a:ext cx="10046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불용어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제거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접미사를 제외한 나머지 품사와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불필요한 단어를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불용어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리스트에 넣어 제거 </a:t>
            </a:r>
          </a:p>
        </p:txBody>
      </p:sp>
    </p:spTree>
    <p:extLst>
      <p:ext uri="{BB962C8B-B14F-4D97-AF65-F5344CB8AC3E}">
        <p14:creationId xmlns:p14="http://schemas.microsoft.com/office/powerpoint/2010/main" val="124231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21462" y="241649"/>
            <a:ext cx="1805667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A84DF1-1C21-4A02-9B9E-60244760C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9" t="10787" r="12572" b="8636"/>
          <a:stretch/>
        </p:blipFill>
        <p:spPr>
          <a:xfrm rot="16200000">
            <a:off x="10635019" y="5283205"/>
            <a:ext cx="1576800" cy="146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BE0113-BAE6-4513-897C-24DD731E605C}"/>
              </a:ext>
            </a:extLst>
          </p:cNvPr>
          <p:cNvSpPr txBox="1"/>
          <p:nvPr/>
        </p:nvSpPr>
        <p:spPr>
          <a:xfrm>
            <a:off x="1733921" y="520060"/>
            <a:ext cx="149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7F896-7BD7-41C8-844A-C3616B0A9362}"/>
              </a:ext>
            </a:extLst>
          </p:cNvPr>
          <p:cNvSpPr txBox="1"/>
          <p:nvPr/>
        </p:nvSpPr>
        <p:spPr>
          <a:xfrm>
            <a:off x="2238303" y="4170781"/>
            <a:ext cx="325965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구성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구성 및 역할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6E96C-0FBE-40E0-B6DE-06C45B70FD4D}"/>
              </a:ext>
            </a:extLst>
          </p:cNvPr>
          <p:cNvSpPr txBox="1"/>
          <p:nvPr/>
        </p:nvSpPr>
        <p:spPr>
          <a:xfrm>
            <a:off x="2238303" y="1855201"/>
            <a:ext cx="2962770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개요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기획의도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개발환경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A51D6-7546-4097-B3FB-1453A6C0ABB6}"/>
              </a:ext>
            </a:extLst>
          </p:cNvPr>
          <p:cNvSpPr txBox="1"/>
          <p:nvPr/>
        </p:nvSpPr>
        <p:spPr>
          <a:xfrm>
            <a:off x="6464383" y="935558"/>
            <a:ext cx="3259653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개발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 개발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꽃말에 따른 노래 분류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분류 모델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4EE1A-536B-4716-AC5B-A1DA1FABC9AF}"/>
              </a:ext>
            </a:extLst>
          </p:cNvPr>
          <p:cNvSpPr txBox="1"/>
          <p:nvPr/>
        </p:nvSpPr>
        <p:spPr>
          <a:xfrm>
            <a:off x="6464383" y="3248894"/>
            <a:ext cx="325965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결과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시연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4795F-8628-4DBD-9083-3C5FD2486FC7}"/>
              </a:ext>
            </a:extLst>
          </p:cNvPr>
          <p:cNvSpPr txBox="1"/>
          <p:nvPr/>
        </p:nvSpPr>
        <p:spPr>
          <a:xfrm>
            <a:off x="6464383" y="4731233"/>
            <a:ext cx="3259653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보완점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소감 및 보완할 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질문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61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 분류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F9E9CF-45D1-438D-BBA9-4DAE1DE739B6}"/>
              </a:ext>
            </a:extLst>
          </p:cNvPr>
          <p:cNvSpPr txBox="1"/>
          <p:nvPr/>
        </p:nvSpPr>
        <p:spPr>
          <a:xfrm>
            <a:off x="7060005" y="1905462"/>
            <a:ext cx="4999512" cy="323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단어 집합에서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희귀 단어 비율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50%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전체에서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희귀 단어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등장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빈도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비율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2.57%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단어 개수 중</a:t>
            </a:r>
            <a:r>
              <a:rPr lang="ko-KR" altLang="en-US" sz="20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빈도수 </a:t>
            </a:r>
            <a:r>
              <a:rPr lang="en-US" altLang="ko-KR" sz="20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이하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단어 </a:t>
            </a:r>
            <a:r>
              <a:rPr lang="ko-KR" altLang="en-US" sz="20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DB17CE-7A1E-46AB-87EC-4A6A2B3AF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6" y="1259054"/>
            <a:ext cx="6446520" cy="533336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4D3E985-F89F-428B-8888-6835143FD03D}"/>
              </a:ext>
            </a:extLst>
          </p:cNvPr>
          <p:cNvSpPr/>
          <p:nvPr/>
        </p:nvSpPr>
        <p:spPr>
          <a:xfrm>
            <a:off x="9154402" y="3558390"/>
            <a:ext cx="679940" cy="910664"/>
          </a:xfrm>
          <a:prstGeom prst="downArrow">
            <a:avLst/>
          </a:prstGeom>
          <a:solidFill>
            <a:srgbClr val="75AF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90EA8-F2D3-443D-B91F-5C6E7CE65ACD}"/>
              </a:ext>
            </a:extLst>
          </p:cNvPr>
          <p:cNvSpPr txBox="1"/>
          <p:nvPr/>
        </p:nvSpPr>
        <p:spPr>
          <a:xfrm>
            <a:off x="3311489" y="579883"/>
            <a:ext cx="140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자연어 처리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73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 분류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A653E6E-8B65-45CF-8A07-04C75EBE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71" y="3114938"/>
            <a:ext cx="10725857" cy="2201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7CFB6-895B-4CC9-9477-2D15E1A6763F}"/>
              </a:ext>
            </a:extLst>
          </p:cNvPr>
          <p:cNvSpPr txBox="1"/>
          <p:nvPr/>
        </p:nvSpPr>
        <p:spPr>
          <a:xfrm>
            <a:off x="3311489" y="579883"/>
            <a:ext cx="140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자연어 처리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0E879-2FBC-4781-8D9A-50C15AE657C1}"/>
              </a:ext>
            </a:extLst>
          </p:cNvPr>
          <p:cNvSpPr txBox="1"/>
          <p:nvPr/>
        </p:nvSpPr>
        <p:spPr>
          <a:xfrm>
            <a:off x="746526" y="2100548"/>
            <a:ext cx="794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Word2Vec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이용해 가사를 기반으로 꽃말과 비슷한 단어 추출</a:t>
            </a:r>
          </a:p>
        </p:txBody>
      </p:sp>
    </p:spTree>
    <p:extLst>
      <p:ext uri="{BB962C8B-B14F-4D97-AF65-F5344CB8AC3E}">
        <p14:creationId xmlns:p14="http://schemas.microsoft.com/office/powerpoint/2010/main" val="2942837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꽃말 분류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0AF9C27-B66A-4F2A-95C9-51DD55C4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6" y="1642037"/>
            <a:ext cx="6374086" cy="22411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311596-4544-4495-AA8A-9EB717A82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"/>
          <a:stretch/>
        </p:blipFill>
        <p:spPr>
          <a:xfrm>
            <a:off x="591726" y="4334489"/>
            <a:ext cx="11161920" cy="201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4A2D83-3630-4794-8D7E-22315231B0D7}"/>
              </a:ext>
            </a:extLst>
          </p:cNvPr>
          <p:cNvSpPr txBox="1"/>
          <p:nvPr/>
        </p:nvSpPr>
        <p:spPr>
          <a:xfrm>
            <a:off x="11232184" y="4356762"/>
            <a:ext cx="539630" cy="1971410"/>
          </a:xfrm>
          <a:prstGeom prst="rect">
            <a:avLst/>
          </a:prstGeom>
          <a:noFill/>
          <a:ln w="57150">
            <a:solidFill>
              <a:srgbClr val="EA293A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12CCD-23AA-4EDE-B358-16EF63E37CC2}"/>
              </a:ext>
            </a:extLst>
          </p:cNvPr>
          <p:cNvSpPr txBox="1"/>
          <p:nvPr/>
        </p:nvSpPr>
        <p:spPr>
          <a:xfrm>
            <a:off x="7108371" y="1703189"/>
            <a:ext cx="4123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꽃의 수 만큼 리스트를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초기화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꽃말의 유사단어와 일치하는 단어가 있으면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꽃말 인덱스와 일치하는 리스트 원소 값 증가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가장 높은 값과 일치하는 꽃말 매칭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C1BA66-C854-4A16-BE61-824B874A7C34}"/>
              </a:ext>
            </a:extLst>
          </p:cNvPr>
          <p:cNvSpPr txBox="1"/>
          <p:nvPr/>
        </p:nvSpPr>
        <p:spPr>
          <a:xfrm>
            <a:off x="3311489" y="579883"/>
            <a:ext cx="140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자연어 처리</a:t>
            </a:r>
          </a:p>
        </p:txBody>
      </p:sp>
    </p:spTree>
    <p:extLst>
      <p:ext uri="{BB962C8B-B14F-4D97-AF65-F5344CB8AC3E}">
        <p14:creationId xmlns:p14="http://schemas.microsoft.com/office/powerpoint/2010/main" val="392393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학습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189C52-4373-44E4-BE10-D4F7C5FAAA6D}"/>
              </a:ext>
            </a:extLst>
          </p:cNvPr>
          <p:cNvSpPr txBox="1"/>
          <p:nvPr/>
        </p:nvSpPr>
        <p:spPr>
          <a:xfrm>
            <a:off x="2894178" y="579883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전처리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57718-9213-4C87-B328-21D86D84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0" y="2113946"/>
            <a:ext cx="4640569" cy="3432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4EB54F-8DF4-4A4D-B11D-0DF916497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23" y="1987090"/>
            <a:ext cx="4980057" cy="3808774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256F71C-8623-4CA4-B491-B3D99EBA1CA4}"/>
              </a:ext>
            </a:extLst>
          </p:cNvPr>
          <p:cNvSpPr/>
          <p:nvPr/>
        </p:nvSpPr>
        <p:spPr>
          <a:xfrm rot="16200000">
            <a:off x="5662104" y="3510088"/>
            <a:ext cx="528304" cy="762777"/>
          </a:xfrm>
          <a:prstGeom prst="downArrow">
            <a:avLst/>
          </a:prstGeom>
          <a:solidFill>
            <a:srgbClr val="75AF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40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학습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9186590-2A4B-4FD5-897F-D06AF3099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" r="3523" b="10122"/>
          <a:stretch/>
        </p:blipFill>
        <p:spPr>
          <a:xfrm>
            <a:off x="6540108" y="1515876"/>
            <a:ext cx="4831505" cy="2388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DC484E-878A-40E9-9861-3034A857D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3" t="2626" r="2857" b="2896"/>
          <a:stretch/>
        </p:blipFill>
        <p:spPr>
          <a:xfrm>
            <a:off x="1148610" y="4105207"/>
            <a:ext cx="2265546" cy="2201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E29E0-AA2E-4990-9592-F7F774554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881" y="4448454"/>
            <a:ext cx="6910922" cy="1774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637357-DFBF-49AB-A9B0-8C739D11D1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24"/>
          <a:stretch/>
        </p:blipFill>
        <p:spPr>
          <a:xfrm>
            <a:off x="2776218" y="2156115"/>
            <a:ext cx="1852371" cy="1146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A8FCF-411F-4E9A-8235-D49E67B554F0}"/>
              </a:ext>
            </a:extLst>
          </p:cNvPr>
          <p:cNvSpPr txBox="1"/>
          <p:nvPr/>
        </p:nvSpPr>
        <p:spPr>
          <a:xfrm>
            <a:off x="1350637" y="1623516"/>
            <a:ext cx="2920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종류별 이미지 수의 차이가 큼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FBBC200-10D7-4C64-922D-6290B5E25787}"/>
              </a:ext>
            </a:extLst>
          </p:cNvPr>
          <p:cNvSpPr/>
          <p:nvPr/>
        </p:nvSpPr>
        <p:spPr>
          <a:xfrm rot="16200000">
            <a:off x="5387741" y="2292309"/>
            <a:ext cx="528304" cy="762777"/>
          </a:xfrm>
          <a:prstGeom prst="downArrow">
            <a:avLst/>
          </a:prstGeom>
          <a:solidFill>
            <a:srgbClr val="75AF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3F5361C-49DD-4665-B6CD-9CF2389A8312}"/>
              </a:ext>
            </a:extLst>
          </p:cNvPr>
          <p:cNvSpPr/>
          <p:nvPr/>
        </p:nvSpPr>
        <p:spPr>
          <a:xfrm rot="16200000">
            <a:off x="3711867" y="4824708"/>
            <a:ext cx="528304" cy="762777"/>
          </a:xfrm>
          <a:prstGeom prst="downArrow">
            <a:avLst/>
          </a:prstGeom>
          <a:solidFill>
            <a:srgbClr val="75AF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89A87-3E93-4E2E-9503-6E5DBB30AC2A}"/>
              </a:ext>
            </a:extLst>
          </p:cNvPr>
          <p:cNvSpPr txBox="1"/>
          <p:nvPr/>
        </p:nvSpPr>
        <p:spPr>
          <a:xfrm>
            <a:off x="2894178" y="579883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증강</a:t>
            </a:r>
          </a:p>
        </p:txBody>
      </p:sp>
    </p:spTree>
    <p:extLst>
      <p:ext uri="{BB962C8B-B14F-4D97-AF65-F5344CB8AC3E}">
        <p14:creationId xmlns:p14="http://schemas.microsoft.com/office/powerpoint/2010/main" val="3753624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학습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763D67-448C-4FED-A7A1-1BDBCD56BF4C}"/>
              </a:ext>
            </a:extLst>
          </p:cNvPr>
          <p:cNvSpPr txBox="1"/>
          <p:nvPr/>
        </p:nvSpPr>
        <p:spPr>
          <a:xfrm>
            <a:off x="2894178" y="579883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7B56F-2E0F-41C1-97C7-11AFD1126D08}"/>
              </a:ext>
            </a:extLst>
          </p:cNvPr>
          <p:cNvSpPr txBox="1"/>
          <p:nvPr/>
        </p:nvSpPr>
        <p:spPr>
          <a:xfrm>
            <a:off x="1050969" y="1468452"/>
            <a:ext cx="292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VGG16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234CF4-7B42-462B-9EAC-7A28076A186F}"/>
              </a:ext>
            </a:extLst>
          </p:cNvPr>
          <p:cNvSpPr/>
          <p:nvPr/>
        </p:nvSpPr>
        <p:spPr>
          <a:xfrm>
            <a:off x="1050969" y="2061973"/>
            <a:ext cx="99396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2014</a:t>
            </a:r>
            <a:r>
              <a:rPr lang="ko-KR" altLang="en-US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세계 이미지 분류 대회</a:t>
            </a:r>
            <a:r>
              <a:rPr lang="en-US" altLang="ko-KR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(ImageNet</a:t>
            </a:r>
            <a:r>
              <a:rPr lang="en-US" altLang="ko-KR" sz="2000" dirty="0">
                <a:solidFill>
                  <a:srgbClr val="4D515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Large Scale Visual Recognition </a:t>
            </a:r>
            <a:r>
              <a:rPr lang="en-US" altLang="ko-KR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Challenge)</a:t>
            </a:r>
            <a:r>
              <a:rPr lang="ko-KR" altLang="en-US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준우승한 </a:t>
            </a:r>
            <a:r>
              <a:rPr lang="en-US" altLang="ko-KR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CNN </a:t>
            </a:r>
            <a:r>
              <a:rPr lang="ko-KR" altLang="en-US" sz="2000" dirty="0">
                <a:solidFill>
                  <a:srgbClr val="66666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60B43-8964-4B90-B6F2-C25361458872}"/>
              </a:ext>
            </a:extLst>
          </p:cNvPr>
          <p:cNvSpPr txBox="1"/>
          <p:nvPr/>
        </p:nvSpPr>
        <p:spPr>
          <a:xfrm>
            <a:off x="1050969" y="3560099"/>
            <a:ext cx="476563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커널 사이즈를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x 3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고정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작은 필터를 사용함으로써 더 많은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ReLU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함수를 사용할 수 있음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 많은 비선형성 확보할 수 있음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70E474-B47E-4C25-A3EF-2197F978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47362"/>
            <a:ext cx="5396994" cy="33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6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학습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EE3BFA-BD65-4CFA-9F37-0AFE9BF5F9E7}"/>
              </a:ext>
            </a:extLst>
          </p:cNvPr>
          <p:cNvSpPr txBox="1"/>
          <p:nvPr/>
        </p:nvSpPr>
        <p:spPr>
          <a:xfrm>
            <a:off x="7881341" y="4400156"/>
            <a:ext cx="290412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 node: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29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Activation: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Softmax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1BAEEF-4AD4-49AF-BE7C-5BB6DE822CBF}"/>
              </a:ext>
            </a:extLst>
          </p:cNvPr>
          <p:cNvSpPr/>
          <p:nvPr/>
        </p:nvSpPr>
        <p:spPr>
          <a:xfrm>
            <a:off x="1731987" y="2170533"/>
            <a:ext cx="1935168" cy="1935168"/>
          </a:xfrm>
          <a:prstGeom prst="ellipse">
            <a:avLst/>
          </a:prstGeom>
          <a:solidFill>
            <a:srgbClr val="F88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 Layer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1EAF88C-E8EA-49A7-89C7-2C89BC95EA8C}"/>
              </a:ext>
            </a:extLst>
          </p:cNvPr>
          <p:cNvSpPr/>
          <p:nvPr/>
        </p:nvSpPr>
        <p:spPr>
          <a:xfrm>
            <a:off x="5048903" y="2170533"/>
            <a:ext cx="1935168" cy="1935168"/>
          </a:xfrm>
          <a:prstGeom prst="ellipse">
            <a:avLst/>
          </a:prstGeom>
          <a:solidFill>
            <a:srgbClr val="F88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Hidden Layer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8D27FD-4495-4FA2-8CCC-27D118932901}"/>
              </a:ext>
            </a:extLst>
          </p:cNvPr>
          <p:cNvSpPr/>
          <p:nvPr/>
        </p:nvSpPr>
        <p:spPr>
          <a:xfrm>
            <a:off x="8365819" y="2170533"/>
            <a:ext cx="1935168" cy="1935168"/>
          </a:xfrm>
          <a:prstGeom prst="ellipse">
            <a:avLst/>
          </a:prstGeom>
          <a:solidFill>
            <a:srgbClr val="F88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Output Layer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0705C8-8F81-4530-B000-E0AC41463923}"/>
              </a:ext>
            </a:extLst>
          </p:cNvPr>
          <p:cNvCxnSpPr>
            <a:cxnSpLocks/>
          </p:cNvCxnSpPr>
          <p:nvPr/>
        </p:nvCxnSpPr>
        <p:spPr>
          <a:xfrm>
            <a:off x="3965437" y="3121486"/>
            <a:ext cx="76246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EE75DD-7785-4491-8846-F728B7D9C3F1}"/>
              </a:ext>
            </a:extLst>
          </p:cNvPr>
          <p:cNvCxnSpPr>
            <a:cxnSpLocks/>
          </p:cNvCxnSpPr>
          <p:nvPr/>
        </p:nvCxnSpPr>
        <p:spPr>
          <a:xfrm>
            <a:off x="7292837" y="3121486"/>
            <a:ext cx="76246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5E059A-9C3E-45CB-ABE6-4F85C0527901}"/>
              </a:ext>
            </a:extLst>
          </p:cNvPr>
          <p:cNvSpPr txBox="1"/>
          <p:nvPr/>
        </p:nvSpPr>
        <p:spPr>
          <a:xfrm>
            <a:off x="4736836" y="4517864"/>
            <a:ext cx="255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Activation: </a:t>
            </a: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ReLU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CF30E1-76BF-4F51-B5CB-0C0838CB88F0}"/>
              </a:ext>
            </a:extLst>
          </p:cNvPr>
          <p:cNvSpPr txBox="1"/>
          <p:nvPr/>
        </p:nvSpPr>
        <p:spPr>
          <a:xfrm>
            <a:off x="820387" y="4402448"/>
            <a:ext cx="375836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 node: </a:t>
            </a:r>
            <a:r>
              <a:rPr lang="en-US" altLang="ko-KR" sz="2400" dirty="0"/>
              <a:t>9727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Input Shape: (150, 150, 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78D2D-4747-4FEE-B8BC-910076C3C187}"/>
              </a:ext>
            </a:extLst>
          </p:cNvPr>
          <p:cNvSpPr txBox="1"/>
          <p:nvPr/>
        </p:nvSpPr>
        <p:spPr>
          <a:xfrm>
            <a:off x="2894178" y="579883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구현</a:t>
            </a:r>
          </a:p>
        </p:txBody>
      </p:sp>
    </p:spTree>
    <p:extLst>
      <p:ext uri="{BB962C8B-B14F-4D97-AF65-F5344CB8AC3E}">
        <p14:creationId xmlns:p14="http://schemas.microsoft.com/office/powerpoint/2010/main" val="1101718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26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꽃 학습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1C9F1B9-0053-45AD-BBC3-8EFF7A5CB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177" y="3753923"/>
            <a:ext cx="6104308" cy="247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D6856D-7C22-48EC-A9B7-2EBF28C3906F}"/>
              </a:ext>
            </a:extLst>
          </p:cNvPr>
          <p:cNvSpPr txBox="1"/>
          <p:nvPr/>
        </p:nvSpPr>
        <p:spPr>
          <a:xfrm>
            <a:off x="1207042" y="1230170"/>
            <a:ext cx="5079251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Optimizer: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RMSProp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Loss: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categorical_crossentropy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Batch Size: 64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Epochs: 10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Training : Validation = 7 : 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EE47CD-0C7A-49F9-A953-A14735B1D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31" t="61322"/>
          <a:stretch/>
        </p:blipFill>
        <p:spPr>
          <a:xfrm>
            <a:off x="8981907" y="1799153"/>
            <a:ext cx="1882943" cy="44328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99C998-F1A0-4BA4-9A0B-5C126C22B0C7}"/>
              </a:ext>
            </a:extLst>
          </p:cNvPr>
          <p:cNvSpPr/>
          <p:nvPr/>
        </p:nvSpPr>
        <p:spPr>
          <a:xfrm>
            <a:off x="6896100" y="5264150"/>
            <a:ext cx="444385" cy="96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069DCF3-D9FD-4A13-A864-C952344F3F2A}"/>
              </a:ext>
            </a:extLst>
          </p:cNvPr>
          <p:cNvCxnSpPr/>
          <p:nvPr/>
        </p:nvCxnSpPr>
        <p:spPr>
          <a:xfrm flipV="1">
            <a:off x="6896100" y="1799153"/>
            <a:ext cx="2085807" cy="346499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AEE35C-8891-45C5-89E9-5C174899EC3A}"/>
              </a:ext>
            </a:extLst>
          </p:cNvPr>
          <p:cNvCxnSpPr>
            <a:cxnSpLocks/>
          </p:cNvCxnSpPr>
          <p:nvPr/>
        </p:nvCxnSpPr>
        <p:spPr>
          <a:xfrm flipV="1">
            <a:off x="6913946" y="6231982"/>
            <a:ext cx="2085807" cy="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B95E38-39A0-48D0-B664-D3B0C8BCFFF6}"/>
              </a:ext>
            </a:extLst>
          </p:cNvPr>
          <p:cNvSpPr txBox="1"/>
          <p:nvPr/>
        </p:nvSpPr>
        <p:spPr>
          <a:xfrm>
            <a:off x="2894178" y="579883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12066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21462" y="241649"/>
            <a:ext cx="1805667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A84DF1-1C21-4A02-9B9E-60244760C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9" t="10787" r="12572" b="8636"/>
          <a:stretch/>
        </p:blipFill>
        <p:spPr>
          <a:xfrm rot="16200000">
            <a:off x="10635019" y="5283205"/>
            <a:ext cx="1576800" cy="14659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130C8B-CFD2-4F76-841E-31AD88D78A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E0113-BAE6-4513-897C-24DD731E605C}"/>
              </a:ext>
            </a:extLst>
          </p:cNvPr>
          <p:cNvSpPr txBox="1"/>
          <p:nvPr/>
        </p:nvSpPr>
        <p:spPr>
          <a:xfrm>
            <a:off x="4820494" y="2921168"/>
            <a:ext cx="2551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시연</a:t>
            </a:r>
          </a:p>
        </p:txBody>
      </p:sp>
    </p:spTree>
    <p:extLst>
      <p:ext uri="{BB962C8B-B14F-4D97-AF65-F5344CB8AC3E}">
        <p14:creationId xmlns:p14="http://schemas.microsoft.com/office/powerpoint/2010/main" val="286539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4188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6847A8-2E8C-4E38-AA45-802751C4BB4B}"/>
              </a:ext>
            </a:extLst>
          </p:cNvPr>
          <p:cNvSpPr/>
          <p:nvPr/>
        </p:nvSpPr>
        <p:spPr>
          <a:xfrm>
            <a:off x="1824360" y="1276814"/>
            <a:ext cx="7332154" cy="1207714"/>
          </a:xfrm>
          <a:prstGeom prst="roundRect">
            <a:avLst/>
          </a:prstGeom>
          <a:noFill/>
          <a:ln w="38100">
            <a:solidFill>
              <a:srgbClr val="A8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F127E5-82AB-4934-895D-DA1F2E08D57B}"/>
              </a:ext>
            </a:extLst>
          </p:cNvPr>
          <p:cNvSpPr/>
          <p:nvPr/>
        </p:nvSpPr>
        <p:spPr>
          <a:xfrm>
            <a:off x="1388335" y="1254224"/>
            <a:ext cx="1239225" cy="1239225"/>
          </a:xfrm>
          <a:prstGeom prst="ellipse">
            <a:avLst/>
          </a:prstGeom>
          <a:solidFill>
            <a:srgbClr val="A8C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임주엽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B2E280-2923-4482-BA1B-377D4B9F9E8A}"/>
              </a:ext>
            </a:extLst>
          </p:cNvPr>
          <p:cNvSpPr/>
          <p:nvPr/>
        </p:nvSpPr>
        <p:spPr>
          <a:xfrm>
            <a:off x="3012860" y="2646599"/>
            <a:ext cx="7332154" cy="1207714"/>
          </a:xfrm>
          <a:prstGeom prst="roundRect">
            <a:avLst/>
          </a:prstGeom>
          <a:noFill/>
          <a:ln w="38100">
            <a:solidFill>
              <a:srgbClr val="A8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26F6AE5-052C-45F9-9226-A1D9D9C52056}"/>
              </a:ext>
            </a:extLst>
          </p:cNvPr>
          <p:cNvSpPr/>
          <p:nvPr/>
        </p:nvSpPr>
        <p:spPr>
          <a:xfrm>
            <a:off x="9476562" y="2621767"/>
            <a:ext cx="1257378" cy="1257378"/>
          </a:xfrm>
          <a:prstGeom prst="ellipse">
            <a:avLst/>
          </a:prstGeom>
          <a:solidFill>
            <a:srgbClr val="A8C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박소현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DBA2BF-EDA6-4F72-B98C-C88E4A63D52A}"/>
              </a:ext>
            </a:extLst>
          </p:cNvPr>
          <p:cNvSpPr/>
          <p:nvPr/>
        </p:nvSpPr>
        <p:spPr>
          <a:xfrm>
            <a:off x="1839506" y="4069052"/>
            <a:ext cx="7332154" cy="1207714"/>
          </a:xfrm>
          <a:prstGeom prst="roundRect">
            <a:avLst/>
          </a:prstGeom>
          <a:noFill/>
          <a:ln w="38100">
            <a:solidFill>
              <a:srgbClr val="A8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39D472A-F3A5-43EB-83C3-1012C35E5052}"/>
              </a:ext>
            </a:extLst>
          </p:cNvPr>
          <p:cNvSpPr/>
          <p:nvPr/>
        </p:nvSpPr>
        <p:spPr>
          <a:xfrm>
            <a:off x="1433560" y="4053296"/>
            <a:ext cx="1239225" cy="1239225"/>
          </a:xfrm>
          <a:prstGeom prst="ellipse">
            <a:avLst/>
          </a:prstGeom>
          <a:solidFill>
            <a:srgbClr val="A8C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최대호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C1D25C1-1D7A-4BCF-9CDE-268828DF344C}"/>
              </a:ext>
            </a:extLst>
          </p:cNvPr>
          <p:cNvSpPr/>
          <p:nvPr/>
        </p:nvSpPr>
        <p:spPr>
          <a:xfrm>
            <a:off x="2479358" y="5441238"/>
            <a:ext cx="7332154" cy="1207714"/>
          </a:xfrm>
          <a:prstGeom prst="roundRect">
            <a:avLst/>
          </a:prstGeom>
          <a:noFill/>
          <a:ln w="38100">
            <a:solidFill>
              <a:srgbClr val="A8C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9CA2E4-BF4F-49CC-BADD-BE649D66E6E7}"/>
              </a:ext>
            </a:extLst>
          </p:cNvPr>
          <p:cNvSpPr/>
          <p:nvPr/>
        </p:nvSpPr>
        <p:spPr>
          <a:xfrm>
            <a:off x="9027281" y="5391574"/>
            <a:ext cx="1257378" cy="1257378"/>
          </a:xfrm>
          <a:prstGeom prst="ellipse">
            <a:avLst/>
          </a:prstGeom>
          <a:solidFill>
            <a:srgbClr val="A8C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유균우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D7C1C-200F-49D1-B87C-9D3635597B26}"/>
              </a:ext>
            </a:extLst>
          </p:cNvPr>
          <p:cNvSpPr txBox="1"/>
          <p:nvPr/>
        </p:nvSpPr>
        <p:spPr>
          <a:xfrm>
            <a:off x="2591352" y="5575170"/>
            <a:ext cx="6323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이번 프로젝트를 마치며 노래 데이터 수집과 꽃데이터 수집 및 분류를 하면서 부족함을 느꼈고 부족한 저와 끝까지 같이 프로젝트를 해준 팀원들을 고맙게 생각하고 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DAFD1-97FB-4D01-97C3-595C1B365D51}"/>
              </a:ext>
            </a:extLst>
          </p:cNvPr>
          <p:cNvSpPr txBox="1"/>
          <p:nvPr/>
        </p:nvSpPr>
        <p:spPr>
          <a:xfrm>
            <a:off x="2718010" y="1431361"/>
            <a:ext cx="6402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이번 프로젝트를 진행하면서 맡은 일은 전주 처음 해 보는 거라 생소했는데 특히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도커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컨테이너 환경에서 각각 웹서버와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DB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나눠서 호스팅 해 본건 좋은 경험이었습니다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01DB7F-70F4-4DE1-8D36-1E46206B0326}"/>
              </a:ext>
            </a:extLst>
          </p:cNvPr>
          <p:cNvSpPr txBox="1"/>
          <p:nvPr/>
        </p:nvSpPr>
        <p:spPr>
          <a:xfrm>
            <a:off x="2718010" y="4192982"/>
            <a:ext cx="6134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이번 프로젝트에서 처음으로 웹 개발을 담당하게 되었습니다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미숙한 부분이 많아 마감기한이 밀리거나 다른 조 보다 퀄리티는 부족하지만 개발을 맡은 첫날과 비교해서 지금은 체감이 될 정도로 손에 익은 게 느껴져서 좋은 기회였다고 생각합니다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CCF044-2563-4847-95CD-616F260405B6}"/>
              </a:ext>
            </a:extLst>
          </p:cNvPr>
          <p:cNvSpPr txBox="1"/>
          <p:nvPr/>
        </p:nvSpPr>
        <p:spPr>
          <a:xfrm>
            <a:off x="3177457" y="2750975"/>
            <a:ext cx="6134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팀원들과 의견차이가 있었고 일정관리에 미흡한 부분이 많아 프로젝트에 어려움을 겪었지만 데이터를 분석하고 모델을 설계해보면서 데이터 분석에 흥미를 느끼게 되어 좋았다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아쉬운 점이 많지만 경험삼아 다른 프로젝트에서는 더 잘 하고 싶다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75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3987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기획 의도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99F6AD-EB9A-4D2E-9F77-A0E1B93CE482}"/>
              </a:ext>
            </a:extLst>
          </p:cNvPr>
          <p:cNvSpPr txBox="1"/>
          <p:nvPr/>
        </p:nvSpPr>
        <p:spPr>
          <a:xfrm>
            <a:off x="900656" y="5446866"/>
            <a:ext cx="867549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ko-KR" altLang="en-US" sz="2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음악 컨텐츠의 </a:t>
            </a:r>
            <a:r>
              <a:rPr lang="ko-KR" altLang="en-US" sz="20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생산과 소비가 증가</a:t>
            </a:r>
            <a:r>
              <a:rPr lang="ko-KR" altLang="en-US" sz="2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함에 따라 다양한 니즈를 가진 </a:t>
            </a:r>
            <a:r>
              <a:rPr lang="ko-KR" altLang="en-US" sz="20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개인 이용자수 증가</a:t>
            </a: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이에 따라 개인 이용자의 </a:t>
            </a:r>
            <a:r>
              <a:rPr lang="ko-KR" altLang="en-US" sz="20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취향에 맞춘 음악추천 서비스 플랫폼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이 </a:t>
            </a:r>
            <a:r>
              <a:rPr lang="ko-KR" altLang="en-US" sz="2000" dirty="0">
                <a:solidFill>
                  <a:schemeClr val="dk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Malgun Gothic"/>
              </a:rPr>
              <a:t>필요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CDCE38-B1EC-4E2D-9E68-562ADB5AB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811"/>
          <a:stretch/>
        </p:blipFill>
        <p:spPr>
          <a:xfrm>
            <a:off x="524927" y="1750690"/>
            <a:ext cx="4999051" cy="2492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BFA5C-91C1-49F2-B6C9-B47CB9CDFADD}"/>
              </a:ext>
            </a:extLst>
          </p:cNvPr>
          <p:cNvSpPr txBox="1"/>
          <p:nvPr/>
        </p:nvSpPr>
        <p:spPr>
          <a:xfrm>
            <a:off x="10057479" y="4047359"/>
            <a:ext cx="1609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05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한국콘텐츠진흥원</a:t>
            </a:r>
            <a:endParaRPr lang="ko-KR" altLang="en-US" sz="10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B55943-DDF7-4FDA-9B9F-C895534835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" r="902"/>
          <a:stretch/>
        </p:blipFill>
        <p:spPr>
          <a:xfrm>
            <a:off x="5523978" y="2156113"/>
            <a:ext cx="5906943" cy="1811792"/>
          </a:xfrm>
          <a:prstGeom prst="rect">
            <a:avLst/>
          </a:prstGeom>
        </p:spPr>
      </p:pic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BF9007D1-D3C1-4B87-9D84-A3DF5D55630E}"/>
              </a:ext>
            </a:extLst>
          </p:cNvPr>
          <p:cNvSpPr/>
          <p:nvPr/>
        </p:nvSpPr>
        <p:spPr>
          <a:xfrm>
            <a:off x="5523978" y="4301275"/>
            <a:ext cx="679940" cy="910664"/>
          </a:xfrm>
          <a:prstGeom prst="downArrow">
            <a:avLst/>
          </a:prstGeom>
          <a:solidFill>
            <a:srgbClr val="75AF9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16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4188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보완할 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FF306-63B1-489F-8675-8402B256CA16}"/>
              </a:ext>
            </a:extLst>
          </p:cNvPr>
          <p:cNvGrpSpPr/>
          <p:nvPr/>
        </p:nvGrpSpPr>
        <p:grpSpPr>
          <a:xfrm>
            <a:off x="2106329" y="1579113"/>
            <a:ext cx="2354894" cy="2030081"/>
            <a:chOff x="2480088" y="1579114"/>
            <a:chExt cx="2354894" cy="2030081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BDBC4B23-E9D9-431A-8064-8D390705BECB}"/>
                </a:ext>
              </a:extLst>
            </p:cNvPr>
            <p:cNvSpPr/>
            <p:nvPr/>
          </p:nvSpPr>
          <p:spPr>
            <a:xfrm>
              <a:off x="2480088" y="1579114"/>
              <a:ext cx="2354894" cy="2030081"/>
            </a:xfrm>
            <a:prstGeom prst="triangle">
              <a:avLst/>
            </a:prstGeom>
            <a:solidFill>
              <a:srgbClr val="D9E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B5C4B8-9F45-4E18-8E25-505B85206BE2}"/>
                </a:ext>
              </a:extLst>
            </p:cNvPr>
            <p:cNvSpPr txBox="1"/>
            <p:nvPr/>
          </p:nvSpPr>
          <p:spPr>
            <a:xfrm>
              <a:off x="2730543" y="2642119"/>
              <a:ext cx="1853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추천 기준의 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부족함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77AED-ABD2-46EC-A060-4D39B2D96640}"/>
              </a:ext>
            </a:extLst>
          </p:cNvPr>
          <p:cNvGrpSpPr/>
          <p:nvPr/>
        </p:nvGrpSpPr>
        <p:grpSpPr>
          <a:xfrm>
            <a:off x="7438438" y="1582245"/>
            <a:ext cx="2169023" cy="2169023"/>
            <a:chOff x="7357020" y="1718847"/>
            <a:chExt cx="1878904" cy="187890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619E7C-E152-44FE-91E1-B5E412C4D9E9}"/>
                </a:ext>
              </a:extLst>
            </p:cNvPr>
            <p:cNvSpPr/>
            <p:nvPr/>
          </p:nvSpPr>
          <p:spPr>
            <a:xfrm>
              <a:off x="7357020" y="1718847"/>
              <a:ext cx="1878904" cy="1878904"/>
            </a:xfrm>
            <a:prstGeom prst="ellipse">
              <a:avLst/>
            </a:prstGeom>
            <a:solidFill>
              <a:srgbClr val="75A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21AB6A-4343-44C0-9C1A-7D0A8151C297}"/>
                </a:ext>
              </a:extLst>
            </p:cNvPr>
            <p:cNvSpPr txBox="1"/>
            <p:nvPr/>
          </p:nvSpPr>
          <p:spPr>
            <a:xfrm>
              <a:off x="7369480" y="2304356"/>
              <a:ext cx="1853983" cy="71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명확한 </a:t>
              </a:r>
              <a:endParaRPr lang="en-US" altLang="ko-KR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근거 제시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2C8056-0CFB-41F8-8287-C336879D815C}"/>
              </a:ext>
            </a:extLst>
          </p:cNvPr>
          <p:cNvGrpSpPr/>
          <p:nvPr/>
        </p:nvGrpSpPr>
        <p:grpSpPr>
          <a:xfrm>
            <a:off x="2150170" y="4076992"/>
            <a:ext cx="2354894" cy="2030081"/>
            <a:chOff x="2523929" y="4076993"/>
            <a:chExt cx="2354894" cy="2030081"/>
          </a:xfrm>
        </p:grpSpPr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2F114A03-1979-4C1E-9912-C51C91428B0B}"/>
                </a:ext>
              </a:extLst>
            </p:cNvPr>
            <p:cNvSpPr/>
            <p:nvPr/>
          </p:nvSpPr>
          <p:spPr>
            <a:xfrm>
              <a:off x="2523929" y="4076993"/>
              <a:ext cx="2354894" cy="2030081"/>
            </a:xfrm>
            <a:prstGeom prst="triangle">
              <a:avLst/>
            </a:prstGeom>
            <a:solidFill>
              <a:srgbClr val="D9E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6ACC88-C767-4C75-9CB0-567D4A40FDD6}"/>
                </a:ext>
              </a:extLst>
            </p:cNvPr>
            <p:cNvSpPr txBox="1"/>
            <p:nvPr/>
          </p:nvSpPr>
          <p:spPr>
            <a:xfrm>
              <a:off x="2774384" y="5142773"/>
              <a:ext cx="1853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양 차이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EF0493-5E8A-4DD6-B4E9-3A6F53291DF3}"/>
              </a:ext>
            </a:extLst>
          </p:cNvPr>
          <p:cNvGrpSpPr/>
          <p:nvPr/>
        </p:nvGrpSpPr>
        <p:grpSpPr>
          <a:xfrm>
            <a:off x="7452821" y="4206452"/>
            <a:ext cx="2169023" cy="2169023"/>
            <a:chOff x="7357020" y="4228170"/>
            <a:chExt cx="1878904" cy="187890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4F37BE-FE7F-4D5C-A658-81398E270561}"/>
                </a:ext>
              </a:extLst>
            </p:cNvPr>
            <p:cNvSpPr/>
            <p:nvPr/>
          </p:nvSpPr>
          <p:spPr>
            <a:xfrm>
              <a:off x="7357020" y="4228170"/>
              <a:ext cx="1878904" cy="1878904"/>
            </a:xfrm>
            <a:prstGeom prst="ellipse">
              <a:avLst/>
            </a:prstGeom>
            <a:solidFill>
              <a:srgbClr val="75A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2BFA59-C89C-4665-B402-3704DDFD2679}"/>
                </a:ext>
              </a:extLst>
            </p:cNvPr>
            <p:cNvSpPr txBox="1"/>
            <p:nvPr/>
          </p:nvSpPr>
          <p:spPr>
            <a:xfrm>
              <a:off x="7369479" y="4813679"/>
              <a:ext cx="1853983" cy="71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일정한 </a:t>
              </a:r>
              <a:endParaRPr lang="en-US" altLang="ko-KR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양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FC6419E-0048-465E-B1DD-548BA7702BCC}"/>
              </a:ext>
            </a:extLst>
          </p:cNvPr>
          <p:cNvCxnSpPr/>
          <p:nvPr/>
        </p:nvCxnSpPr>
        <p:spPr>
          <a:xfrm>
            <a:off x="4878823" y="2586625"/>
            <a:ext cx="1866443" cy="0"/>
          </a:xfrm>
          <a:prstGeom prst="straightConnector1">
            <a:avLst/>
          </a:prstGeom>
          <a:ln w="28575">
            <a:solidFill>
              <a:srgbClr val="5F5F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8F45DE-CC22-49AF-B7B0-8630C258C72C}"/>
              </a:ext>
            </a:extLst>
          </p:cNvPr>
          <p:cNvCxnSpPr/>
          <p:nvPr/>
        </p:nvCxnSpPr>
        <p:spPr>
          <a:xfrm>
            <a:off x="4943541" y="5149036"/>
            <a:ext cx="1866443" cy="0"/>
          </a:xfrm>
          <a:prstGeom prst="straightConnector1">
            <a:avLst/>
          </a:prstGeom>
          <a:ln w="28575">
            <a:solidFill>
              <a:srgbClr val="5F5F5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9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21462" y="241649"/>
            <a:ext cx="1805667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A84DF1-1C21-4A02-9B9E-60244760C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9" t="10787" r="12572" b="8636"/>
          <a:stretch/>
        </p:blipFill>
        <p:spPr>
          <a:xfrm rot="16200000">
            <a:off x="10635019" y="5283205"/>
            <a:ext cx="1576800" cy="14659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130C8B-CFD2-4F76-841E-31AD88D78A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E0113-BAE6-4513-897C-24DD731E605C}"/>
              </a:ext>
            </a:extLst>
          </p:cNvPr>
          <p:cNvSpPr txBox="1"/>
          <p:nvPr/>
        </p:nvSpPr>
        <p:spPr>
          <a:xfrm>
            <a:off x="5196244" y="2921168"/>
            <a:ext cx="1799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질문</a:t>
            </a:r>
            <a:endParaRPr lang="ko-KR" altLang="en-US" sz="6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632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21462" y="241649"/>
            <a:ext cx="1805667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A84DF1-1C21-4A02-9B9E-60244760C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9" t="10787" r="12572" b="8636"/>
          <a:stretch/>
        </p:blipFill>
        <p:spPr>
          <a:xfrm rot="16200000">
            <a:off x="10635019" y="5283205"/>
            <a:ext cx="1576800" cy="14659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130C8B-CFD2-4F76-841E-31AD88D78A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E0113-BAE6-4513-897C-24DD731E605C}"/>
              </a:ext>
            </a:extLst>
          </p:cNvPr>
          <p:cNvSpPr txBox="1"/>
          <p:nvPr/>
        </p:nvSpPr>
        <p:spPr>
          <a:xfrm>
            <a:off x="4319422" y="2921168"/>
            <a:ext cx="3553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  <a:endParaRPr lang="ko-KR" altLang="en-US" sz="6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49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3987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환경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14A25B5-0EFC-4466-9B39-3586D0202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06" y="3117837"/>
            <a:ext cx="2434961" cy="1310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5425B-7DB3-4028-848B-FB3C6F32E83C}"/>
              </a:ext>
            </a:extLst>
          </p:cNvPr>
          <p:cNvSpPr txBox="1"/>
          <p:nvPr/>
        </p:nvSpPr>
        <p:spPr>
          <a:xfrm>
            <a:off x="1814859" y="1641400"/>
            <a:ext cx="22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Front-end</a:t>
            </a:r>
            <a:endParaRPr lang="ko-KR" altLang="en-US" sz="3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5F0E7-A02B-4819-B2EE-74EC834C4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708" y="4122074"/>
            <a:ext cx="2619375" cy="97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98144D-7A98-47E9-B297-8128F242F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905" y="2857208"/>
            <a:ext cx="1347177" cy="1007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A75E7F-6738-4B22-806D-7322C3CCB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0759" y="4131305"/>
            <a:ext cx="1494035" cy="1246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16328E-50E4-4A7E-A178-EE88F8B09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0759" y="2882652"/>
            <a:ext cx="1065691" cy="1239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53532E-1558-4D04-9EFC-672B450A4954}"/>
              </a:ext>
            </a:extLst>
          </p:cNvPr>
          <p:cNvSpPr txBox="1"/>
          <p:nvPr/>
        </p:nvSpPr>
        <p:spPr>
          <a:xfrm>
            <a:off x="7549017" y="1641400"/>
            <a:ext cx="224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Back-end</a:t>
            </a:r>
            <a:endParaRPr lang="ko-KR" altLang="en-US" sz="3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56B5819-0B90-438F-ACDD-60CFB9BF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16200000">
            <a:off x="79614" y="195523"/>
            <a:ext cx="1024225" cy="918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555B2A-ED44-4221-80F8-08960DF0B670}"/>
              </a:ext>
            </a:extLst>
          </p:cNvPr>
          <p:cNvSpPr txBox="1"/>
          <p:nvPr/>
        </p:nvSpPr>
        <p:spPr>
          <a:xfrm>
            <a:off x="1050969" y="270044"/>
            <a:ext cx="3987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 구성 및 역할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9634CF-D1F4-41E1-870E-40016FDCD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0"/>
          <a:stretch/>
        </p:blipFill>
        <p:spPr>
          <a:xfrm rot="5400000" flipH="1">
            <a:off x="11088162" y="120641"/>
            <a:ext cx="1024225" cy="91848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F93C05-225C-4244-84E1-0E89662D2DBB}"/>
              </a:ext>
            </a:extLst>
          </p:cNvPr>
          <p:cNvCxnSpPr/>
          <p:nvPr/>
        </p:nvCxnSpPr>
        <p:spPr>
          <a:xfrm flipV="1">
            <a:off x="820387" y="962866"/>
            <a:ext cx="10551226" cy="47501"/>
          </a:xfrm>
          <a:prstGeom prst="line">
            <a:avLst/>
          </a:prstGeom>
          <a:ln>
            <a:solidFill>
              <a:srgbClr val="75AF99"/>
            </a:solidFill>
            <a:prstDash val="dashDot"/>
            <a:headEnd type="diamond" w="med" len="med"/>
            <a:tailEnd type="diamond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BBFAD6-4ADF-412D-BDBC-FF7DDDDA8091}"/>
              </a:ext>
            </a:extLst>
          </p:cNvPr>
          <p:cNvGrpSpPr/>
          <p:nvPr/>
        </p:nvGrpSpPr>
        <p:grpSpPr>
          <a:xfrm>
            <a:off x="1192677" y="1404251"/>
            <a:ext cx="9806645" cy="4787920"/>
            <a:chOff x="1213737" y="1471310"/>
            <a:chExt cx="9806645" cy="4787920"/>
          </a:xfrm>
        </p:grpSpPr>
        <p:pic>
          <p:nvPicPr>
            <p:cNvPr id="4" name="그래픽 3" descr="사용자">
              <a:extLst>
                <a:ext uri="{FF2B5EF4-FFF2-40B4-BE49-F238E27FC236}">
                  <a16:creationId xmlns:a16="http://schemas.microsoft.com/office/drawing/2014/main" id="{0ABA2254-24F9-4F6F-B4DA-DB56228E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2663" y="1471310"/>
              <a:ext cx="1619250" cy="1619250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AF8FFBB-712C-4B74-ADA4-17118A0D54FE}"/>
                </a:ext>
              </a:extLst>
            </p:cNvPr>
            <p:cNvSpPr/>
            <p:nvPr/>
          </p:nvSpPr>
          <p:spPr>
            <a:xfrm>
              <a:off x="1213737" y="3426209"/>
              <a:ext cx="2197100" cy="2535984"/>
            </a:xfrm>
            <a:prstGeom prst="roundRect">
              <a:avLst>
                <a:gd name="adj" fmla="val 337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서버 구축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DB </a:t>
              </a:r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구축</a:t>
              </a:r>
            </a:p>
          </p:txBody>
        </p:sp>
        <p:pic>
          <p:nvPicPr>
            <p:cNvPr id="10" name="그래픽 9" descr="사용자">
              <a:extLst>
                <a:ext uri="{FF2B5EF4-FFF2-40B4-BE49-F238E27FC236}">
                  <a16:creationId xmlns:a16="http://schemas.microsoft.com/office/drawing/2014/main" id="{F0A70618-83C2-4EAD-B365-737931FE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39177" y="1471310"/>
              <a:ext cx="1619250" cy="161925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0ACA634-23CE-41E3-850D-3594DF6830AC}"/>
                </a:ext>
              </a:extLst>
            </p:cNvPr>
            <p:cNvSpPr/>
            <p:nvPr/>
          </p:nvSpPr>
          <p:spPr>
            <a:xfrm>
              <a:off x="3750252" y="3723246"/>
              <a:ext cx="2197100" cy="2535984"/>
            </a:xfrm>
            <a:prstGeom prst="roundRect">
              <a:avLst>
                <a:gd name="adj" fmla="val 337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원시데이터 </a:t>
              </a:r>
              <a:r>
                <a:rPr lang="ko-KR" altLang="en-US" dirty="0" err="1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전처리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가사 및 이미지</a:t>
              </a:r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분석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모델 설계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ppt </a:t>
              </a:r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작성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2" name="그래픽 11" descr="사용자">
              <a:extLst>
                <a:ext uri="{FF2B5EF4-FFF2-40B4-BE49-F238E27FC236}">
                  <a16:creationId xmlns:a16="http://schemas.microsoft.com/office/drawing/2014/main" id="{9CD74D47-AF95-479A-AF9B-8F329E432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5692" y="1471310"/>
              <a:ext cx="1619250" cy="1619250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3D06EBF-C867-4CD0-8597-6F757C1038AE}"/>
                </a:ext>
              </a:extLst>
            </p:cNvPr>
            <p:cNvSpPr/>
            <p:nvPr/>
          </p:nvSpPr>
          <p:spPr>
            <a:xfrm>
              <a:off x="6286767" y="3426209"/>
              <a:ext cx="2197100" cy="2535984"/>
            </a:xfrm>
            <a:prstGeom prst="roundRect">
              <a:avLst>
                <a:gd name="adj" fmla="val 337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수집</a:t>
              </a:r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웹 개발</a:t>
              </a:r>
            </a:p>
          </p:txBody>
        </p:sp>
        <p:pic>
          <p:nvPicPr>
            <p:cNvPr id="14" name="그래픽 13" descr="사용자">
              <a:extLst>
                <a:ext uri="{FF2B5EF4-FFF2-40B4-BE49-F238E27FC236}">
                  <a16:creationId xmlns:a16="http://schemas.microsoft.com/office/drawing/2014/main" id="{0F214706-7654-4088-9E2F-306C7850C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12207" y="1471310"/>
              <a:ext cx="1619250" cy="161925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EECFDDF-7289-46D4-9EB5-92C777F35567}"/>
                </a:ext>
              </a:extLst>
            </p:cNvPr>
            <p:cNvSpPr/>
            <p:nvPr/>
          </p:nvSpPr>
          <p:spPr>
            <a:xfrm>
              <a:off x="8823282" y="3426209"/>
              <a:ext cx="2197100" cy="2535984"/>
            </a:xfrm>
            <a:prstGeom prst="roundRect">
              <a:avLst>
                <a:gd name="adj" fmla="val 3372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 수집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97EE57-DA16-4044-B0DB-FE811F8A9134}"/>
              </a:ext>
            </a:extLst>
          </p:cNvPr>
          <p:cNvSpPr txBox="1"/>
          <p:nvPr/>
        </p:nvSpPr>
        <p:spPr>
          <a:xfrm>
            <a:off x="1687978" y="2915305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임주엽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C5199F-2AAE-4D76-9731-7FD3500A00DD}"/>
              </a:ext>
            </a:extLst>
          </p:cNvPr>
          <p:cNvSpPr txBox="1"/>
          <p:nvPr/>
        </p:nvSpPr>
        <p:spPr>
          <a:xfrm>
            <a:off x="4224493" y="2915305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박소현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4592B-904B-459E-9EDA-399AFD258067}"/>
              </a:ext>
            </a:extLst>
          </p:cNvPr>
          <p:cNvSpPr txBox="1"/>
          <p:nvPr/>
        </p:nvSpPr>
        <p:spPr>
          <a:xfrm>
            <a:off x="6761007" y="2915305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85750-046E-46A0-AADA-030459A32299}"/>
              </a:ext>
            </a:extLst>
          </p:cNvPr>
          <p:cNvSpPr txBox="1"/>
          <p:nvPr/>
        </p:nvSpPr>
        <p:spPr>
          <a:xfrm>
            <a:off x="9297521" y="2915305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유균우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7FBD52-D373-4296-A7D1-2FBD9EF5CFA5}"/>
              </a:ext>
            </a:extLst>
          </p:cNvPr>
          <p:cNvCxnSpPr/>
          <p:nvPr/>
        </p:nvCxnSpPr>
        <p:spPr>
          <a:xfrm>
            <a:off x="1512325" y="3486150"/>
            <a:ext cx="1557803" cy="0"/>
          </a:xfrm>
          <a:prstGeom prst="line">
            <a:avLst/>
          </a:prstGeom>
          <a:ln w="28575">
            <a:solidFill>
              <a:srgbClr val="75A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7BD7D3-D2F0-45C9-A6A2-5B762ADD4F65}"/>
              </a:ext>
            </a:extLst>
          </p:cNvPr>
          <p:cNvCxnSpPr/>
          <p:nvPr/>
        </p:nvCxnSpPr>
        <p:spPr>
          <a:xfrm>
            <a:off x="4079564" y="3492500"/>
            <a:ext cx="1557803" cy="0"/>
          </a:xfrm>
          <a:prstGeom prst="line">
            <a:avLst/>
          </a:prstGeom>
          <a:ln w="28575">
            <a:solidFill>
              <a:srgbClr val="75A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33B992-611A-4656-8569-7588115D93C8}"/>
              </a:ext>
            </a:extLst>
          </p:cNvPr>
          <p:cNvCxnSpPr/>
          <p:nvPr/>
        </p:nvCxnSpPr>
        <p:spPr>
          <a:xfrm>
            <a:off x="6616079" y="3492500"/>
            <a:ext cx="1557803" cy="0"/>
          </a:xfrm>
          <a:prstGeom prst="line">
            <a:avLst/>
          </a:prstGeom>
          <a:ln w="28575">
            <a:solidFill>
              <a:srgbClr val="75A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025E18-960B-4104-8D31-603EE237D44A}"/>
              </a:ext>
            </a:extLst>
          </p:cNvPr>
          <p:cNvCxnSpPr/>
          <p:nvPr/>
        </p:nvCxnSpPr>
        <p:spPr>
          <a:xfrm>
            <a:off x="9152594" y="3492500"/>
            <a:ext cx="1557803" cy="0"/>
          </a:xfrm>
          <a:prstGeom prst="line">
            <a:avLst/>
          </a:prstGeom>
          <a:ln w="28575">
            <a:solidFill>
              <a:srgbClr val="75A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3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ce3b6ff419_1_96"/>
          <p:cNvPicPr preferRelativeResize="0"/>
          <p:nvPr/>
        </p:nvPicPr>
        <p:blipFill rotWithShape="1">
          <a:blip r:embed="rId3">
            <a:alphaModFix/>
          </a:blip>
          <a:srcRect r="12640"/>
          <a:stretch/>
        </p:blipFill>
        <p:spPr>
          <a:xfrm rot="-5400000">
            <a:off x="6734225" y="5617360"/>
            <a:ext cx="1239175" cy="11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g1ce3b6ff419_1_96"/>
          <p:cNvCxnSpPr/>
          <p:nvPr/>
        </p:nvCxnSpPr>
        <p:spPr>
          <a:xfrm>
            <a:off x="7605250" y="6634325"/>
            <a:ext cx="4580400" cy="9300"/>
          </a:xfrm>
          <a:prstGeom prst="straightConnector1">
            <a:avLst/>
          </a:prstGeom>
          <a:noFill/>
          <a:ln w="9525" cap="flat" cmpd="sng">
            <a:solidFill>
              <a:srgbClr val="75AF99"/>
            </a:solidFill>
            <a:prstDash val="dashDot"/>
            <a:miter lim="800000"/>
            <a:headEnd type="diamond" w="med" len="med"/>
            <a:tailEnd type="diamond" w="med" len="med"/>
          </a:ln>
        </p:spPr>
      </p:cxnSp>
      <p:pic>
        <p:nvPicPr>
          <p:cNvPr id="383" name="Google Shape;383;g1ce3b6ff419_1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771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ce3b6ff419_1_96"/>
          <p:cNvSpPr txBox="1"/>
          <p:nvPr/>
        </p:nvSpPr>
        <p:spPr>
          <a:xfrm>
            <a:off x="7567925" y="6009500"/>
            <a:ext cx="911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ko-KR" altLang="en-US" sz="2800" dirty="0">
                <a:latin typeface="Malgun Gothic"/>
                <a:ea typeface="Malgun Gothic"/>
                <a:cs typeface="Malgun Gothic"/>
                <a:sym typeface="Malgun Gothic"/>
              </a:rPr>
              <a:t>수집</a:t>
            </a:r>
            <a:r>
              <a:rPr lang="ko-KR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(노래 데이터)</a:t>
            </a:r>
            <a:r>
              <a:rPr lang="ko-KR" sz="2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1ce3b6ff419_1_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2036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ce3b6ff419_1_101"/>
          <p:cNvSpPr txBox="1"/>
          <p:nvPr/>
        </p:nvSpPr>
        <p:spPr>
          <a:xfrm>
            <a:off x="7662600" y="1439950"/>
            <a:ext cx="911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1" name="Google Shape;391;g1ce3b6ff419_1_101"/>
          <p:cNvPicPr preferRelativeResize="0"/>
          <p:nvPr/>
        </p:nvPicPr>
        <p:blipFill rotWithShape="1">
          <a:blip r:embed="rId4">
            <a:alphaModFix/>
          </a:blip>
          <a:srcRect r="12640"/>
          <a:stretch/>
        </p:blipFill>
        <p:spPr>
          <a:xfrm rot="-5400000">
            <a:off x="6734225" y="5617360"/>
            <a:ext cx="1239175" cy="11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g1ce3b6ff419_1_101"/>
          <p:cNvCxnSpPr/>
          <p:nvPr/>
        </p:nvCxnSpPr>
        <p:spPr>
          <a:xfrm>
            <a:off x="7605250" y="6634325"/>
            <a:ext cx="4580400" cy="9300"/>
          </a:xfrm>
          <a:prstGeom prst="straightConnector1">
            <a:avLst/>
          </a:prstGeom>
          <a:noFill/>
          <a:ln w="9525" cap="flat" cmpd="sng">
            <a:solidFill>
              <a:srgbClr val="75AF99"/>
            </a:solidFill>
            <a:prstDash val="dashDot"/>
            <a:miter lim="800000"/>
            <a:headEnd type="diamond" w="med" len="med"/>
            <a:tailEnd type="diamond" w="med" len="med"/>
          </a:ln>
        </p:spPr>
      </p:cxnSp>
      <p:sp>
        <p:nvSpPr>
          <p:cNvPr id="393" name="Google Shape;393;g1ce3b6ff419_1_101"/>
          <p:cNvSpPr txBox="1"/>
          <p:nvPr/>
        </p:nvSpPr>
        <p:spPr>
          <a:xfrm>
            <a:off x="7567925" y="6009500"/>
            <a:ext cx="911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r>
              <a:rPr lang="ko-KR" altLang="en-US" sz="2800" dirty="0">
                <a:latin typeface="Malgun Gothic"/>
                <a:ea typeface="Malgun Gothic"/>
                <a:cs typeface="Malgun Gothic"/>
                <a:sym typeface="Malgun Gothic"/>
              </a:rPr>
              <a:t>수집</a:t>
            </a:r>
            <a:r>
              <a:rPr lang="ko-KR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(노래 데이터)</a:t>
            </a:r>
            <a:r>
              <a:rPr lang="ko-KR" sz="2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1ce3b6ff419_1_0"/>
          <p:cNvPicPr preferRelativeResize="0"/>
          <p:nvPr/>
        </p:nvPicPr>
        <p:blipFill rotWithShape="1">
          <a:blip r:embed="rId3">
            <a:alphaModFix/>
          </a:blip>
          <a:srcRect r="12640"/>
          <a:stretch/>
        </p:blipFill>
        <p:spPr>
          <a:xfrm rot="-5400000">
            <a:off x="7043325" y="612110"/>
            <a:ext cx="1239175" cy="1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ce3b6ff419_1_0"/>
          <p:cNvSpPr/>
          <p:nvPr/>
        </p:nvSpPr>
        <p:spPr>
          <a:xfrm>
            <a:off x="122133" y="351348"/>
            <a:ext cx="6782400" cy="63660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ㅋ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g1ce3b6ff419_1_0" descr="클라우드 서비스 | 클라우드 컴퓨팅 솔루션| Amazon Web Servic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5089" y="-3242"/>
            <a:ext cx="1586835" cy="833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ce3b6ff419_1_0"/>
          <p:cNvSpPr/>
          <p:nvPr/>
        </p:nvSpPr>
        <p:spPr>
          <a:xfrm>
            <a:off x="4007896" y="738740"/>
            <a:ext cx="2146800" cy="576135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1ce3b6ff419_1_0"/>
          <p:cNvSpPr txBox="1"/>
          <p:nvPr/>
        </p:nvSpPr>
        <p:spPr>
          <a:xfrm>
            <a:off x="4139471" y="5057401"/>
            <a:ext cx="1913100" cy="6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꽃 이미지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모델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ce3b6ff419_1_0"/>
          <p:cNvSpPr/>
          <p:nvPr/>
        </p:nvSpPr>
        <p:spPr>
          <a:xfrm>
            <a:off x="849483" y="738740"/>
            <a:ext cx="1695600" cy="576135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1ce3b6ff419_1_0"/>
          <p:cNvSpPr txBox="1"/>
          <p:nvPr/>
        </p:nvSpPr>
        <p:spPr>
          <a:xfrm>
            <a:off x="4368583" y="434982"/>
            <a:ext cx="1432500" cy="56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로컬 저장소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(Docker Volume)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1ce3b6ff419_1_0"/>
          <p:cNvSpPr txBox="1"/>
          <p:nvPr/>
        </p:nvSpPr>
        <p:spPr>
          <a:xfrm>
            <a:off x="849483" y="1893998"/>
            <a:ext cx="16956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Frontend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1ce3b6ff419_1_0"/>
          <p:cNvSpPr txBox="1"/>
          <p:nvPr/>
        </p:nvSpPr>
        <p:spPr>
          <a:xfrm>
            <a:off x="4139466" y="5766251"/>
            <a:ext cx="1913100" cy="6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가사-꽃말 매칭 학습 모델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ce3b6ff419_1_0"/>
          <p:cNvSpPr/>
          <p:nvPr/>
        </p:nvSpPr>
        <p:spPr>
          <a:xfrm>
            <a:off x="4243360" y="1691270"/>
            <a:ext cx="1695600" cy="833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1ce3b6ff419_1_0"/>
          <p:cNvSpPr/>
          <p:nvPr/>
        </p:nvSpPr>
        <p:spPr>
          <a:xfrm>
            <a:off x="4243360" y="2621887"/>
            <a:ext cx="1695600" cy="1650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1ce3b6ff419_1_0"/>
          <p:cNvSpPr txBox="1"/>
          <p:nvPr/>
        </p:nvSpPr>
        <p:spPr>
          <a:xfrm>
            <a:off x="4497234" y="1506609"/>
            <a:ext cx="12903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꽃 데이터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ce3b6ff419_1_0"/>
          <p:cNvSpPr txBox="1"/>
          <p:nvPr/>
        </p:nvSpPr>
        <p:spPr>
          <a:xfrm>
            <a:off x="4381183" y="2460167"/>
            <a:ext cx="1419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음악 데이터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ce3b6ff419_1_0"/>
          <p:cNvSpPr txBox="1"/>
          <p:nvPr/>
        </p:nvSpPr>
        <p:spPr>
          <a:xfrm>
            <a:off x="4692467" y="1822819"/>
            <a:ext cx="79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꽃 말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색깔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ce3b6ff419_1_0"/>
          <p:cNvSpPr txBox="1"/>
          <p:nvPr/>
        </p:nvSpPr>
        <p:spPr>
          <a:xfrm>
            <a:off x="4539472" y="2721624"/>
            <a:ext cx="1290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아티스트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발매일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가사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후 가사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2" name="Google Shape;162;g1ce3b6ff419_1_0"/>
          <p:cNvGrpSpPr/>
          <p:nvPr/>
        </p:nvGrpSpPr>
        <p:grpSpPr>
          <a:xfrm>
            <a:off x="8006975" y="2587987"/>
            <a:ext cx="1097280" cy="1097280"/>
            <a:chOff x="5350080" y="1079012"/>
            <a:chExt cx="1097280" cy="1097280"/>
          </a:xfrm>
        </p:grpSpPr>
        <p:pic>
          <p:nvPicPr>
            <p:cNvPr id="163" name="Google Shape;163;g1ce3b6ff419_1_0" descr="사용자 단색으로 채워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50080" y="1079012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1ce3b6ff419_1_0"/>
            <p:cNvSpPr txBox="1"/>
            <p:nvPr/>
          </p:nvSpPr>
          <p:spPr>
            <a:xfrm>
              <a:off x="5474934" y="1696903"/>
              <a:ext cx="873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Admin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5" name="Google Shape;165;g1ce3b6ff419_1_0"/>
          <p:cNvGrpSpPr/>
          <p:nvPr/>
        </p:nvGrpSpPr>
        <p:grpSpPr>
          <a:xfrm>
            <a:off x="9979583" y="2563159"/>
            <a:ext cx="1097280" cy="1097280"/>
            <a:chOff x="5364083" y="4182428"/>
            <a:chExt cx="1097280" cy="1097280"/>
          </a:xfrm>
        </p:grpSpPr>
        <p:pic>
          <p:nvPicPr>
            <p:cNvPr id="166" name="Google Shape;166;g1ce3b6ff419_1_0" descr="사용자 단색으로 채워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64083" y="4182428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1ce3b6ff419_1_0"/>
            <p:cNvSpPr txBox="1"/>
            <p:nvPr/>
          </p:nvSpPr>
          <p:spPr>
            <a:xfrm>
              <a:off x="5511756" y="4784285"/>
              <a:ext cx="8730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Client</a:t>
              </a: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8" name="Google Shape;168;g1ce3b6ff419_1_0"/>
          <p:cNvSpPr txBox="1"/>
          <p:nvPr/>
        </p:nvSpPr>
        <p:spPr>
          <a:xfrm>
            <a:off x="7802725" y="3675284"/>
            <a:ext cx="158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 </a:t>
            </a: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업데이트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ce3b6ff419_1_0"/>
          <p:cNvSpPr txBox="1"/>
          <p:nvPr/>
        </p:nvSpPr>
        <p:spPr>
          <a:xfrm>
            <a:off x="7662912" y="4088141"/>
            <a:ext cx="1772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AI모델업데이트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ce3b6ff419_1_0"/>
          <p:cNvSpPr txBox="1"/>
          <p:nvPr/>
        </p:nvSpPr>
        <p:spPr>
          <a:xfrm>
            <a:off x="9772985" y="3721334"/>
            <a:ext cx="158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음악 추천 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이용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1ce3b6ff419_1_0" descr="Docker란 무엇입니까? | AW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8661" y="521491"/>
            <a:ext cx="797243" cy="37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ce3b6ff419_1_0"/>
          <p:cNvSpPr txBox="1"/>
          <p:nvPr/>
        </p:nvSpPr>
        <p:spPr>
          <a:xfrm>
            <a:off x="4124746" y="4630176"/>
            <a:ext cx="1913100" cy="36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꽃 이미지 소스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g1ce3b6ff419_1_0"/>
          <p:cNvCxnSpPr>
            <a:stCxn id="154" idx="3"/>
          </p:cNvCxnSpPr>
          <p:nvPr/>
        </p:nvCxnSpPr>
        <p:spPr>
          <a:xfrm rot="10800000" flipH="1">
            <a:off x="2545083" y="3419648"/>
            <a:ext cx="1509900" cy="1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174" name="Google Shape;174;g1ce3b6ff419_1_0"/>
          <p:cNvSpPr txBox="1"/>
          <p:nvPr/>
        </p:nvSpPr>
        <p:spPr>
          <a:xfrm>
            <a:off x="7914448" y="1135608"/>
            <a:ext cx="34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웹서비스 운용 구조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ce3b6ff419_1_0"/>
          <p:cNvSpPr/>
          <p:nvPr/>
        </p:nvSpPr>
        <p:spPr>
          <a:xfrm>
            <a:off x="4150576" y="1138763"/>
            <a:ext cx="1887270" cy="318350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g1ce3b6ff419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41612" y="955870"/>
            <a:ext cx="455622" cy="45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ce3b6ff419_1_0" descr="Docker란 무엇입니까? | AW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4111" y="980555"/>
            <a:ext cx="797243" cy="374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g1ce3b6ff419_1_0"/>
          <p:cNvCxnSpPr/>
          <p:nvPr/>
        </p:nvCxnSpPr>
        <p:spPr>
          <a:xfrm rot="10800000" flipH="1">
            <a:off x="8046475" y="1646775"/>
            <a:ext cx="3014100" cy="6900"/>
          </a:xfrm>
          <a:prstGeom prst="straightConnector1">
            <a:avLst/>
          </a:prstGeom>
          <a:noFill/>
          <a:ln w="9525" cap="flat" cmpd="sng">
            <a:solidFill>
              <a:srgbClr val="75AF99"/>
            </a:solidFill>
            <a:prstDash val="dashDot"/>
            <a:miter lim="800000"/>
            <a:headEnd type="diamond" w="med" len="med"/>
            <a:tailEnd type="diamond" w="med" len="med"/>
          </a:ln>
        </p:spPr>
      </p:cxnSp>
      <p:sp>
        <p:nvSpPr>
          <p:cNvPr id="35" name="Google Shape;156;g1ce3b6ff419_1_0"/>
          <p:cNvSpPr/>
          <p:nvPr/>
        </p:nvSpPr>
        <p:spPr>
          <a:xfrm>
            <a:off x="8756732" y="5472706"/>
            <a:ext cx="1370524" cy="833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156;g1ce3b6ff419_1_0"/>
          <p:cNvSpPr/>
          <p:nvPr/>
        </p:nvSpPr>
        <p:spPr>
          <a:xfrm>
            <a:off x="7107300" y="5472706"/>
            <a:ext cx="1370524" cy="833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156;g1ce3b6ff419_1_0"/>
          <p:cNvSpPr/>
          <p:nvPr/>
        </p:nvSpPr>
        <p:spPr>
          <a:xfrm>
            <a:off x="10406164" y="5458942"/>
            <a:ext cx="1370524" cy="833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79511" y="5637736"/>
            <a:ext cx="177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/>
              <a:t>로컬머신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dirty="0"/>
              <a:t>디렉터리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5750" y="5766251"/>
            <a:ext cx="89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/>
              <a:t>웹서버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48686" y="5721603"/>
            <a:ext cx="85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DB</a:t>
            </a:r>
            <a:endParaRPr lang="ko-KR" altLang="en-US" sz="1800" dirty="0"/>
          </a:p>
        </p:txBody>
      </p:sp>
      <p:cxnSp>
        <p:nvCxnSpPr>
          <p:cNvPr id="9" name="직선 화살표 연결선 8"/>
          <p:cNvCxnSpPr>
            <a:stCxn id="36" idx="3"/>
            <a:endCxn id="35" idx="1"/>
          </p:cNvCxnSpPr>
          <p:nvPr/>
        </p:nvCxnSpPr>
        <p:spPr>
          <a:xfrm>
            <a:off x="8477824" y="5889256"/>
            <a:ext cx="278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0127256" y="5889256"/>
            <a:ext cx="278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09435" y="5032287"/>
            <a:ext cx="13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Bind</a:t>
            </a:r>
            <a:r>
              <a:rPr lang="en-US" altLang="ko-KR" dirty="0"/>
              <a:t> </a:t>
            </a:r>
            <a:r>
              <a:rPr lang="en-US" altLang="ko-KR" sz="1800" dirty="0"/>
              <a:t>Mount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e3b6ff419_1_35"/>
          <p:cNvSpPr txBox="1"/>
          <p:nvPr/>
        </p:nvSpPr>
        <p:spPr>
          <a:xfrm>
            <a:off x="5186000" y="1785487"/>
            <a:ext cx="3688500" cy="1677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가상환경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(Virtual Machine)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생성된 객체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도커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-&gt; </a:t>
            </a: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도커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컨테이너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1ce3b6ff419_1_35"/>
          <p:cNvSpPr/>
          <p:nvPr/>
        </p:nvSpPr>
        <p:spPr>
          <a:xfrm>
            <a:off x="4739460" y="3511969"/>
            <a:ext cx="2047183" cy="114121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1ce3b6ff419_1_35"/>
          <p:cNvSpPr txBox="1"/>
          <p:nvPr/>
        </p:nvSpPr>
        <p:spPr>
          <a:xfrm>
            <a:off x="5101230" y="3928687"/>
            <a:ext cx="13236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ce3b6ff419_1_35"/>
          <p:cNvSpPr/>
          <p:nvPr/>
        </p:nvSpPr>
        <p:spPr>
          <a:xfrm>
            <a:off x="7699004" y="3511969"/>
            <a:ext cx="2047183" cy="114121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1ce3b6ff419_1_35"/>
          <p:cNvSpPr txBox="1"/>
          <p:nvPr/>
        </p:nvSpPr>
        <p:spPr>
          <a:xfrm>
            <a:off x="7908130" y="3926759"/>
            <a:ext cx="16289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1ce3b6ff419_1_35"/>
          <p:cNvCxnSpPr>
            <a:stCxn id="185" idx="3"/>
            <a:endCxn id="187" idx="1"/>
          </p:cNvCxnSpPr>
          <p:nvPr/>
        </p:nvCxnSpPr>
        <p:spPr>
          <a:xfrm>
            <a:off x="6786643" y="4082576"/>
            <a:ext cx="9123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194;g1ce3b6ff419_1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340506" cy="465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12" y="5580883"/>
            <a:ext cx="8322453" cy="645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0037"/>
            <a:ext cx="8322453" cy="641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3504"/>
            <a:ext cx="7377069" cy="637379"/>
          </a:xfrm>
          <a:prstGeom prst="rect">
            <a:avLst/>
          </a:prstGeom>
        </p:spPr>
      </p:pic>
      <p:pic>
        <p:nvPicPr>
          <p:cNvPr id="8" name="Google Shape;147;g1ce3b6ff419_1_0">
            <a:extLst>
              <a:ext uri="{FF2B5EF4-FFF2-40B4-BE49-F238E27FC236}">
                <a16:creationId xmlns:a16="http://schemas.microsoft.com/office/drawing/2014/main" id="{0C497B94-C998-8812-E04D-CE58500E14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12640"/>
          <a:stretch/>
        </p:blipFill>
        <p:spPr>
          <a:xfrm rot="-5400000">
            <a:off x="7043325" y="612110"/>
            <a:ext cx="1239175" cy="1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4;g1ce3b6ff419_1_0">
            <a:extLst>
              <a:ext uri="{FF2B5EF4-FFF2-40B4-BE49-F238E27FC236}">
                <a16:creationId xmlns:a16="http://schemas.microsoft.com/office/drawing/2014/main" id="{11BEB519-95F8-A1D7-D7C5-503268129267}"/>
              </a:ext>
            </a:extLst>
          </p:cNvPr>
          <p:cNvSpPr txBox="1"/>
          <p:nvPr/>
        </p:nvSpPr>
        <p:spPr>
          <a:xfrm>
            <a:off x="7914448" y="1135608"/>
            <a:ext cx="34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웹서비스 운용 구조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78;g1ce3b6ff419_1_0">
            <a:extLst>
              <a:ext uri="{FF2B5EF4-FFF2-40B4-BE49-F238E27FC236}">
                <a16:creationId xmlns:a16="http://schemas.microsoft.com/office/drawing/2014/main" id="{942076E0-8257-C20E-4E2E-406675B12BEF}"/>
              </a:ext>
            </a:extLst>
          </p:cNvPr>
          <p:cNvCxnSpPr/>
          <p:nvPr/>
        </p:nvCxnSpPr>
        <p:spPr>
          <a:xfrm rot="10800000" flipH="1">
            <a:off x="8046475" y="1646775"/>
            <a:ext cx="3014100" cy="6900"/>
          </a:xfrm>
          <a:prstGeom prst="straightConnector1">
            <a:avLst/>
          </a:prstGeom>
          <a:noFill/>
          <a:ln w="9525" cap="flat" cmpd="sng">
            <a:solidFill>
              <a:srgbClr val="75AF99"/>
            </a:solidFill>
            <a:prstDash val="dashDot"/>
            <a:miter lim="800000"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2250</Words>
  <Application>Microsoft Office PowerPoint</Application>
  <PresentationFormat>와이드스크린</PresentationFormat>
  <Paragraphs>337</Paragraphs>
  <Slides>32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KoPubWorld돋움체 Light</vt:lpstr>
      <vt:lpstr>KoPubWorld돋움체 Medium</vt:lpstr>
      <vt:lpstr>LG Smart UI Regular</vt:lpstr>
      <vt:lpstr>Malgun Gothic</vt:lpstr>
      <vt:lpstr>Malgun Gothic</vt:lpstr>
      <vt:lpstr>Arial</vt:lpstr>
      <vt:lpstr>Ink Free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박소현</dc:creator>
  <cp:lastModifiedBy>박소현</cp:lastModifiedBy>
  <cp:revision>91</cp:revision>
  <dcterms:created xsi:type="dcterms:W3CDTF">2022-12-12T08:47:12Z</dcterms:created>
  <dcterms:modified xsi:type="dcterms:W3CDTF">2023-01-09T07:42:11Z</dcterms:modified>
</cp:coreProperties>
</file>